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charts/chart1.xml" ContentType="application/vnd.openxmlformats-officedocument.drawingml.chart+xml"/>
  <Override PartName="/ppt/media/image4.jpeg" ContentType="image/jpeg"/>
  <Override PartName="/ppt/media/image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Arial"/>
        <a:ea typeface="Arial"/>
        <a:cs typeface="Arial"/>
        <a:sym typeface="Arial"/>
      </a:defRPr>
    </a:lvl1pPr>
    <a:lvl2pPr marL="0" marR="0" indent="2286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Arial"/>
        <a:ea typeface="Arial"/>
        <a:cs typeface="Arial"/>
        <a:sym typeface="Arial"/>
      </a:defRPr>
    </a:lvl2pPr>
    <a:lvl3pPr marL="0" marR="0" indent="4572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Arial"/>
        <a:ea typeface="Arial"/>
        <a:cs typeface="Arial"/>
        <a:sym typeface="Arial"/>
      </a:defRPr>
    </a:lvl3pPr>
    <a:lvl4pPr marL="0" marR="0" indent="6858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Arial"/>
        <a:ea typeface="Arial"/>
        <a:cs typeface="Arial"/>
        <a:sym typeface="Arial"/>
      </a:defRPr>
    </a:lvl4pPr>
    <a:lvl5pPr marL="0" marR="0" indent="9144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Arial"/>
        <a:ea typeface="Arial"/>
        <a:cs typeface="Arial"/>
        <a:sym typeface="Arial"/>
      </a:defRPr>
    </a:lvl5pPr>
    <a:lvl6pPr marL="0" marR="0" indent="11430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Arial"/>
        <a:ea typeface="Arial"/>
        <a:cs typeface="Arial"/>
        <a:sym typeface="Arial"/>
      </a:defRPr>
    </a:lvl6pPr>
    <a:lvl7pPr marL="0" marR="0" indent="13716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Arial"/>
        <a:ea typeface="Arial"/>
        <a:cs typeface="Arial"/>
        <a:sym typeface="Arial"/>
      </a:defRPr>
    </a:lvl7pPr>
    <a:lvl8pPr marL="0" marR="0" indent="16002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Arial"/>
        <a:ea typeface="Arial"/>
        <a:cs typeface="Arial"/>
        <a:sym typeface="Arial"/>
      </a:defRPr>
    </a:lvl8pPr>
    <a:lvl9pPr marL="0" marR="0" indent="18288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
</file>

<file path=ppt/charts/_rels/chart1.xml.rels><?xml version="1.0" encoding="UTF-8"?>
<Relationships xmlns="http://schemas.openxmlformats.org/package/2006/relationships"><Relationship Id="rId1" Type="http://schemas.openxmlformats.org/officeDocument/2006/relationships/package" Target="../embeddings/Microsoft_Excel_Sheet1.xlsx"/></Relationships>
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>
              <a:defRPr b="1" i="0" strike="noStrike" sz="2700" u="none">
                <a:solidFill>
                  <a:srgbClr val="000000"/>
                </a:solidFill>
                <a:latin typeface="Arial"/>
              </a:defRPr>
            </a:pPr>
            <a:r>
              <a:rPr b="1" i="0" strike="noStrike" sz="2700" u="none">
                <a:solidFill>
                  <a:srgbClr val="000000"/>
                </a:solidFill>
                <a:latin typeface="Arial"/>
              </a:rPr>
              <a:t>Интересы читателей «КГ-Портала»</a:t>
            </a:r>
          </a:p>
        </c:rich>
      </c:tx>
      <c:layout>
        <c:manualLayout>
          <c:xMode val="edge"/>
          <c:yMode val="edge"/>
          <c:x val="0.300493"/>
          <c:y val="0"/>
          <c:w val="0.399015"/>
          <c:h val="0.0470878"/>
        </c:manualLayout>
      </c:layout>
      <c:overlay val="1"/>
      <c:spPr>
        <a:noFill/>
        <a:effectLst/>
      </c:spPr>
    </c:title>
    <c:autoTitleDeleted val="1"/>
    <c:plotArea>
      <c:layout>
        <c:manualLayout>
          <c:layoutTarget val="inner"/>
          <c:xMode val="edge"/>
          <c:yMode val="edge"/>
          <c:x val="0.42108"/>
          <c:y val="0.0470878"/>
          <c:w val="0.57377"/>
          <c:h val="0.92395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Категория А</c:v>
                </c:pt>
              </c:strCache>
            </c:strRef>
          </c:tx>
          <c:spPr>
            <a:solidFill>
              <a:srgbClr val="00A2FF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&quot;%&quot;" sourceLinked="0"/>
            <c:txPr>
              <a:bodyPr/>
              <a:lstStyle/>
              <a:p>
                <a:pPr>
                  <a:defRPr b="0" i="0" strike="noStrike" sz="2100" u="none">
                    <a:solidFill>
                      <a:srgbClr val="FFFFFF"/>
                    </a:solidFill>
                    <a:latin typeface="Arial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Sheet1!$A$2:$A$19</c:f>
              <c:strCache>
                <c:ptCount val="18"/>
                <c:pt idx="0">
                  <c:v>Финансы</c:v>
                </c:pt>
                <c:pt idx="1">
                  <c:v>Кино</c:v>
                </c:pt>
                <c:pt idx="2">
                  <c:v>Строительство, обустройство и ремонт</c:v>
                </c:pt>
                <c:pt idx="3">
                  <c:v>Одежда, обувь, аксессуары</c:v>
                </c:pt>
                <c:pt idx="4">
                  <c:v>Авто</c:v>
                </c:pt>
                <c:pt idx="5">
                  <c:v>Бизнес</c:v>
                </c:pt>
                <c:pt idx="6">
                  <c:v>Книги</c:v>
                </c:pt>
                <c:pt idx="7">
                  <c:v>Отдых и путешествия</c:v>
                </c:pt>
                <c:pt idx="8">
                  <c:v>Музыка</c:v>
                </c:pt>
                <c:pt idx="9">
                  <c:v>Игры</c:v>
                </c:pt>
                <c:pt idx="10">
                  <c:v>Образование</c:v>
                </c:pt>
                <c:pt idx="11">
                  <c:v>Телеком</c:v>
                </c:pt>
                <c:pt idx="12">
                  <c:v>Спорт</c:v>
                </c:pt>
                <c:pt idx="13">
                  <c:v>Еда и напитки</c:v>
                </c:pt>
                <c:pt idx="14">
                  <c:v>Поиск работы</c:v>
                </c:pt>
                <c:pt idx="15">
                  <c:v>Мобильные телефоны и смартфоны</c:v>
                </c:pt>
                <c:pt idx="16">
                  <c:v>Компьютерная и аудио/видео техника</c:v>
                </c:pt>
                <c:pt idx="17">
                  <c:v>Бытовая техника</c:v>
                </c:pt>
              </c:strCache>
            </c:strRef>
          </c:cat>
          <c:val>
            <c:numRef>
              <c:f>Sheet1!$B$2:$B$19</c:f>
              <c:numCache>
                <c:ptCount val="18"/>
                <c:pt idx="0">
                  <c:v>68.000000</c:v>
                </c:pt>
                <c:pt idx="1">
                  <c:v>68.000000</c:v>
                </c:pt>
                <c:pt idx="2">
                  <c:v>61.000000</c:v>
                </c:pt>
                <c:pt idx="3">
                  <c:v>57.000000</c:v>
                </c:pt>
                <c:pt idx="4">
                  <c:v>56.000000</c:v>
                </c:pt>
                <c:pt idx="5">
                  <c:v>53.000000</c:v>
                </c:pt>
                <c:pt idx="6">
                  <c:v>52.000000</c:v>
                </c:pt>
                <c:pt idx="7">
                  <c:v>50.000000</c:v>
                </c:pt>
                <c:pt idx="8">
                  <c:v>48.000000</c:v>
                </c:pt>
                <c:pt idx="9">
                  <c:v>47.000000</c:v>
                </c:pt>
                <c:pt idx="10">
                  <c:v>46.000000</c:v>
                </c:pt>
                <c:pt idx="11">
                  <c:v>44.000000</c:v>
                </c:pt>
                <c:pt idx="12">
                  <c:v>43.000000</c:v>
                </c:pt>
                <c:pt idx="13">
                  <c:v>40.000000</c:v>
                </c:pt>
                <c:pt idx="14">
                  <c:v>33.000000</c:v>
                </c:pt>
                <c:pt idx="15">
                  <c:v>30.000000</c:v>
                </c:pt>
                <c:pt idx="16">
                  <c:v>30.000000</c:v>
                </c:pt>
                <c:pt idx="17">
                  <c:v>26.000000</c:v>
                </c:pt>
              </c:numCache>
            </c:numRef>
          </c:val>
        </c:ser>
        <c:gapWidth val="40"/>
        <c:overlap val="-10"/>
        <c:axId val="2094734552"/>
        <c:axId val="2094734553"/>
      </c:barChart>
      <c:catAx>
        <c:axId val="2094734552"/>
        <c:scaling>
          <c:orientation val="maxMin"/>
        </c:scaling>
        <c:delete val="0"/>
        <c:axPos val="l"/>
        <c:numFmt formatCode="#,##0" sourceLinked="0"/>
        <c:majorTickMark val="none"/>
        <c:minorTickMark val="none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b="0" i="0" strike="noStrike" sz="2600" u="none">
                <a:solidFill>
                  <a:srgbClr val="000000"/>
                </a:solidFill>
                <a:latin typeface="Arial"/>
              </a:defRPr>
            </a:pPr>
          </a:p>
        </c:txPr>
        <c:crossAx val="2094734553"/>
        <c:crosses val="autoZero"/>
        <c:auto val="1"/>
        <c:lblAlgn val="ctr"/>
        <c:noMultiLvlLbl val="1"/>
      </c:catAx>
      <c:valAx>
        <c:axId val="2094734553"/>
        <c:scaling>
          <c:orientation val="minMax"/>
        </c:scaling>
        <c:delete val="0"/>
        <c:axPos val="b"/>
        <c:majorGridlines>
          <c:spPr>
            <a:ln w="635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#,##0" sourceLinked="0"/>
        <c:majorTickMark val="none"/>
        <c:minorTickMark val="none"/>
        <c:tickLblPos val="high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b="0" i="0" strike="noStrike" sz="1000" u="none">
                <a:solidFill>
                  <a:srgbClr val="000000"/>
                </a:solidFill>
                <a:latin typeface="Arial"/>
              </a:defRPr>
            </a:pPr>
          </a:p>
        </c:txPr>
        <c:crossAx val="2094734552"/>
        <c:crosses val="autoZero"/>
        <c:crossBetween val="between"/>
        <c:majorUnit val="17.5"/>
        <c:minorUnit val="8.75"/>
      </c:valAx>
      <c:spPr>
        <a:noFill/>
        <a:ln w="12700" cap="flat">
          <a:noFill/>
          <a:miter lim="400000"/>
        </a:ln>
        <a:effectLst/>
      </c:spPr>
    </c:plotArea>
    <c:plotVisOnly val="0"/>
    <c:dispBlanksAs val="gap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6" name="Shape 12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3200">
        <a:latin typeface="Avenir Roman"/>
        <a:ea typeface="Avenir Roman"/>
        <a:cs typeface="Avenir Roman"/>
        <a:sym typeface="Avenir Roman"/>
      </a:defRPr>
    </a:lvl1pPr>
    <a:lvl2pPr indent="228600" defTabSz="457200" latinLnBrk="0">
      <a:lnSpc>
        <a:spcPct val="125000"/>
      </a:lnSpc>
      <a:defRPr sz="3200">
        <a:latin typeface="Avenir Roman"/>
        <a:ea typeface="Avenir Roman"/>
        <a:cs typeface="Avenir Roman"/>
        <a:sym typeface="Avenir Roman"/>
      </a:defRPr>
    </a:lvl2pPr>
    <a:lvl3pPr indent="457200" defTabSz="457200" latinLnBrk="0">
      <a:lnSpc>
        <a:spcPct val="125000"/>
      </a:lnSpc>
      <a:defRPr sz="3200">
        <a:latin typeface="Avenir Roman"/>
        <a:ea typeface="Avenir Roman"/>
        <a:cs typeface="Avenir Roman"/>
        <a:sym typeface="Avenir Roman"/>
      </a:defRPr>
    </a:lvl3pPr>
    <a:lvl4pPr indent="685800" defTabSz="457200" latinLnBrk="0">
      <a:lnSpc>
        <a:spcPct val="125000"/>
      </a:lnSpc>
      <a:defRPr sz="3200">
        <a:latin typeface="Avenir Roman"/>
        <a:ea typeface="Avenir Roman"/>
        <a:cs typeface="Avenir Roman"/>
        <a:sym typeface="Avenir Roman"/>
      </a:defRPr>
    </a:lvl4pPr>
    <a:lvl5pPr indent="914400" defTabSz="457200" latinLnBrk="0">
      <a:lnSpc>
        <a:spcPct val="125000"/>
      </a:lnSpc>
      <a:defRPr sz="3200">
        <a:latin typeface="Avenir Roman"/>
        <a:ea typeface="Avenir Roman"/>
        <a:cs typeface="Avenir Roman"/>
        <a:sym typeface="Avenir Roman"/>
      </a:defRPr>
    </a:lvl5pPr>
    <a:lvl6pPr indent="1143000" defTabSz="457200" latinLnBrk="0">
      <a:lnSpc>
        <a:spcPct val="125000"/>
      </a:lnSpc>
      <a:defRPr sz="3200">
        <a:latin typeface="Avenir Roman"/>
        <a:ea typeface="Avenir Roman"/>
        <a:cs typeface="Avenir Roman"/>
        <a:sym typeface="Avenir Roman"/>
      </a:defRPr>
    </a:lvl6pPr>
    <a:lvl7pPr indent="1371600" defTabSz="457200" latinLnBrk="0">
      <a:lnSpc>
        <a:spcPct val="125000"/>
      </a:lnSpc>
      <a:defRPr sz="3200">
        <a:latin typeface="Avenir Roman"/>
        <a:ea typeface="Avenir Roman"/>
        <a:cs typeface="Avenir Roman"/>
        <a:sym typeface="Avenir Roman"/>
      </a:defRPr>
    </a:lvl7pPr>
    <a:lvl8pPr indent="1600200" defTabSz="457200" latinLnBrk="0">
      <a:lnSpc>
        <a:spcPct val="125000"/>
      </a:lnSpc>
      <a:defRPr sz="3200">
        <a:latin typeface="Avenir Roman"/>
        <a:ea typeface="Avenir Roman"/>
        <a:cs typeface="Avenir Roman"/>
        <a:sym typeface="Avenir Roman"/>
      </a:defRPr>
    </a:lvl8pPr>
    <a:lvl9pPr indent="1828800" defTabSz="457200" latinLnBrk="0">
      <a:lnSpc>
        <a:spcPct val="125000"/>
      </a:lnSpc>
      <a:defRPr sz="32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hyperlink" Target="http://KG-Portal.ru" TargetMode="Externa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bg>
      <p:bgPr>
        <a:solidFill>
          <a:srgbClr val="F2F2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"/>
          <p:cNvSpPr/>
          <p:nvPr/>
        </p:nvSpPr>
        <p:spPr>
          <a:xfrm>
            <a:off x="0" y="0"/>
            <a:ext cx="24384000" cy="1016893"/>
          </a:xfrm>
          <a:prstGeom prst="rect">
            <a:avLst/>
          </a:prstGeom>
          <a:solidFill>
            <a:srgbClr val="16B98D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algn="ctr">
              <a:defRPr sz="3600">
                <a:latin typeface="+mn-lt"/>
                <a:ea typeface="+mn-ea"/>
                <a:cs typeface="+mn-cs"/>
                <a:sym typeface="Helvetica Light"/>
              </a:defRPr>
            </a:pPr>
          </a:p>
        </p:txBody>
      </p:sp>
      <p:pic>
        <p:nvPicPr>
          <p:cNvPr id="12" name="logo_white.png" descr="logo_whit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434929" y="209515"/>
            <a:ext cx="697506" cy="597863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2021"/>
          <p:cNvSpPr txBox="1"/>
          <p:nvPr/>
        </p:nvSpPr>
        <p:spPr>
          <a:xfrm>
            <a:off x="23600390" y="13241070"/>
            <a:ext cx="551112" cy="340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r">
              <a:defRPr sz="1400">
                <a:solidFill>
                  <a:srgbClr val="878787"/>
                </a:solidFill>
              </a:defRPr>
            </a:lvl1pPr>
          </a:lstStyle>
          <a:p>
            <a:pPr/>
            <a:r>
              <a:t>2021</a:t>
            </a:r>
          </a:p>
        </p:txBody>
      </p:sp>
      <p:sp>
        <p:nvSpPr>
          <p:cNvPr id="14" name="KG-Portal.ru"/>
          <p:cNvSpPr txBox="1"/>
          <p:nvPr/>
        </p:nvSpPr>
        <p:spPr>
          <a:xfrm>
            <a:off x="276263" y="13241070"/>
            <a:ext cx="1143633" cy="340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1400">
                <a:solidFill>
                  <a:srgbClr val="878787"/>
                </a:solidFill>
                <a:hlinkClick r:id="rId3" invalidUrl="" action="" tgtFrame="" tooltip="" history="1" highlightClick="0" endSnd="0"/>
              </a:defRPr>
            </a:lvl1pPr>
          </a:lstStyle>
          <a:p>
            <a:pPr/>
            <a:r>
              <a:rPr>
                <a:hlinkClick r:id="rId3" invalidUrl="" action="" tgtFrame="" tooltip="" history="1" highlightClick="0" endSnd="0"/>
              </a:rPr>
              <a:t>KG-Portal.ru</a:t>
            </a:r>
          </a:p>
        </p:txBody>
      </p:sp>
      <p:sp>
        <p:nvSpPr>
          <p:cNvPr id="1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Изображение"/>
          <p:cNvSpPr/>
          <p:nvPr>
            <p:ph type="pic" sz="quarter" idx="21"/>
          </p:nvPr>
        </p:nvSpPr>
        <p:spPr>
          <a:xfrm>
            <a:off x="12084843" y="6983015"/>
            <a:ext cx="8277822" cy="551854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3" name="Изображение"/>
          <p:cNvSpPr/>
          <p:nvPr>
            <p:ph type="pic" sz="quarter" idx="22"/>
          </p:nvPr>
        </p:nvSpPr>
        <p:spPr>
          <a:xfrm>
            <a:off x="12522398" y="898922"/>
            <a:ext cx="8268892" cy="551259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4" name="Изображение"/>
          <p:cNvSpPr/>
          <p:nvPr>
            <p:ph type="pic" idx="23"/>
          </p:nvPr>
        </p:nvSpPr>
        <p:spPr>
          <a:xfrm>
            <a:off x="-1733848" y="-178594"/>
            <a:ext cx="19020235" cy="1268015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–Johnny Appleseed"/>
          <p:cNvSpPr/>
          <p:nvPr>
            <p:ph type="body" sz="quarter" idx="21"/>
          </p:nvPr>
        </p:nvSpPr>
        <p:spPr>
          <a:xfrm>
            <a:off x="4833937" y="8947546"/>
            <a:ext cx="14716126" cy="66079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103" name="“Type a quote here.”"/>
          <p:cNvSpPr/>
          <p:nvPr>
            <p:ph type="body" sz="quarter" idx="22"/>
          </p:nvPr>
        </p:nvSpPr>
        <p:spPr>
          <a:xfrm>
            <a:off x="4833937" y="6000353"/>
            <a:ext cx="14716126" cy="9652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0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Изображение"/>
          <p:cNvSpPr/>
          <p:nvPr>
            <p:ph type="pic" idx="21"/>
          </p:nvPr>
        </p:nvSpPr>
        <p:spPr>
          <a:xfrm>
            <a:off x="1736277" y="-17860"/>
            <a:ext cx="23275936" cy="1551729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olid Bright">
    <p:bg>
      <p:bgPr>
        <a:solidFill>
          <a:srgbClr val="F2F2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Изображение"/>
          <p:cNvSpPr/>
          <p:nvPr>
            <p:ph type="pic" idx="21"/>
          </p:nvPr>
        </p:nvSpPr>
        <p:spPr>
          <a:xfrm>
            <a:off x="2137171" y="696515"/>
            <a:ext cx="17395034" cy="863794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0" name="Текст заголовка"/>
          <p:cNvSpPr txBox="1"/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1" name="Уровень текста 1…"/>
          <p:cNvSpPr txBox="1"/>
          <p:nvPr>
            <p:ph type="body" sz="quarter" idx="1"/>
          </p:nvPr>
        </p:nvSpPr>
        <p:spPr>
          <a:xfrm>
            <a:off x="4833937" y="11519296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/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Изображение"/>
          <p:cNvSpPr/>
          <p:nvPr>
            <p:ph type="pic" idx="21"/>
          </p:nvPr>
        </p:nvSpPr>
        <p:spPr>
          <a:xfrm>
            <a:off x="6504062" y="-194764"/>
            <a:ext cx="18990885" cy="1266059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8" name="Текст заголовка"/>
          <p:cNvSpPr txBox="1"/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49" name="Уровень текста 1…"/>
          <p:cNvSpPr txBox="1"/>
          <p:nvPr>
            <p:ph type="body" sz="quarter" idx="1"/>
          </p:nvPr>
        </p:nvSpPr>
        <p:spPr>
          <a:xfrm>
            <a:off x="4387453" y="6697265"/>
            <a:ext cx="7500938" cy="578643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5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66" name="Уровень текста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Изображение"/>
          <p:cNvSpPr/>
          <p:nvPr>
            <p:ph type="pic" idx="21"/>
          </p:nvPr>
        </p:nvSpPr>
        <p:spPr>
          <a:xfrm>
            <a:off x="9338964" y="2857500"/>
            <a:ext cx="14466095" cy="964406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5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76" name="Уровень текста 1…"/>
          <p:cNvSpPr txBox="1"/>
          <p:nvPr>
            <p:ph type="body" sz="quarter" idx="1"/>
          </p:nvPr>
        </p:nvSpPr>
        <p:spPr>
          <a:xfrm>
            <a:off x="4387453" y="3643312"/>
            <a:ext cx="7500938" cy="8840392"/>
          </a:xfrm>
          <a:prstGeom prst="rect">
            <a:avLst/>
          </a:prstGeom>
        </p:spPr>
        <p:txBody>
          <a:bodyPr/>
          <a:lstStyle>
            <a:lvl1pPr marL="330653" indent="-330653" algn="ctr">
              <a:lnSpc>
                <a:spcPct val="120000"/>
              </a:lnSpc>
              <a:spcBef>
                <a:spcPts val="3200"/>
              </a:spcBef>
              <a:defRPr sz="27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73553" indent="-330653" algn="ctr">
              <a:lnSpc>
                <a:spcPct val="120000"/>
              </a:lnSpc>
              <a:spcBef>
                <a:spcPts val="3200"/>
              </a:spcBef>
              <a:defRPr sz="27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19653" indent="-330653" algn="ctr">
              <a:lnSpc>
                <a:spcPct val="120000"/>
              </a:lnSpc>
              <a:spcBef>
                <a:spcPts val="3200"/>
              </a:spcBef>
              <a:defRPr sz="27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64153" indent="-330653" algn="ctr">
              <a:lnSpc>
                <a:spcPct val="120000"/>
              </a:lnSpc>
              <a:spcBef>
                <a:spcPts val="3200"/>
              </a:spcBef>
              <a:defRPr sz="27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08653" indent="-330653" algn="ctr">
              <a:lnSpc>
                <a:spcPct val="120000"/>
              </a:lnSpc>
              <a:spcBef>
                <a:spcPts val="3200"/>
              </a:spcBef>
              <a:defRPr sz="27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Уровень текста 1…"/>
          <p:cNvSpPr txBox="1"/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Уровень текста 1…"/>
          <p:cNvSpPr txBox="1"/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1935814" y="13019484"/>
            <a:ext cx="494513" cy="511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 algn="ctr">
              <a:defRPr sz="24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08263" marR="0" indent="-60826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052763" marR="0" indent="-60826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497263" marR="0" indent="-60826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941763" marR="0" indent="-60826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386263" marR="0" indent="-60826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830763" marR="0" indent="-60826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75263" marR="0" indent="-60826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719763" marR="0" indent="-60826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64263" marR="0" indent="-60826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kg-portal.ru" TargetMode="External"/><Relationship Id="rId3" Type="http://schemas.openxmlformats.org/officeDocument/2006/relationships/image" Target="../media/image41.png"/><Relationship Id="rId4" Type="http://schemas.openxmlformats.org/officeDocument/2006/relationships/image" Target="../media/image5.jpeg"/><Relationship Id="rId5" Type="http://schemas.openxmlformats.org/officeDocument/2006/relationships/hyperlink" Target="mailto:mikhail-sudakov@yandex.ru" TargetMode="External"/><Relationship Id="rId6" Type="http://schemas.openxmlformats.org/officeDocument/2006/relationships/image" Target="../media/image4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hyperlink" Target="http://kinomania.ru" TargetMode="External"/><Relationship Id="rId4" Type="http://schemas.openxmlformats.org/officeDocument/2006/relationships/image" Target="../media/image3.jpeg"/><Relationship Id="rId5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3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Relationship Id="rId10" Type="http://schemas.openxmlformats.org/officeDocument/2006/relationships/image" Target="../media/image24.png"/><Relationship Id="rId11" Type="http://schemas.openxmlformats.org/officeDocument/2006/relationships/image" Target="../media/image25.png"/><Relationship Id="rId12" Type="http://schemas.openxmlformats.org/officeDocument/2006/relationships/image" Target="../media/image26.png"/><Relationship Id="rId13" Type="http://schemas.openxmlformats.org/officeDocument/2006/relationships/image" Target="../media/image27.png"/><Relationship Id="rId14" Type="http://schemas.openxmlformats.org/officeDocument/2006/relationships/image" Target="../media/image28.png"/><Relationship Id="rId15" Type="http://schemas.openxmlformats.org/officeDocument/2006/relationships/image" Target="../media/image29.png"/><Relationship Id="rId16" Type="http://schemas.openxmlformats.org/officeDocument/2006/relationships/image" Target="../media/image30.png"/><Relationship Id="rId17" Type="http://schemas.openxmlformats.org/officeDocument/2006/relationships/image" Target="../media/image31.png"/><Relationship Id="rId18" Type="http://schemas.openxmlformats.org/officeDocument/2006/relationships/image" Target="../media/image32.png"/><Relationship Id="rId19" Type="http://schemas.openxmlformats.org/officeDocument/2006/relationships/image" Target="../media/image33.png"/><Relationship Id="rId20" Type="http://schemas.openxmlformats.org/officeDocument/2006/relationships/image" Target="../media/image34.png"/><Relationship Id="rId21" Type="http://schemas.openxmlformats.org/officeDocument/2006/relationships/image" Target="../media/image35.png"/><Relationship Id="rId22" Type="http://schemas.openxmlformats.org/officeDocument/2006/relationships/image" Target="../media/image36.png"/><Relationship Id="rId23" Type="http://schemas.openxmlformats.org/officeDocument/2006/relationships/image" Target="../media/image37.png"/><Relationship Id="rId24" Type="http://schemas.openxmlformats.org/officeDocument/2006/relationships/image" Target="../media/image38.png"/><Relationship Id="rId25" Type="http://schemas.openxmlformats.org/officeDocument/2006/relationships/image" Target="../media/image39.png"/><Relationship Id="rId26" Type="http://schemas.openxmlformats.org/officeDocument/2006/relationships/image" Target="../media/image4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КГ-Портал"/>
          <p:cNvSpPr txBox="1"/>
          <p:nvPr/>
        </p:nvSpPr>
        <p:spPr>
          <a:xfrm>
            <a:off x="10316195" y="6500576"/>
            <a:ext cx="3853210" cy="994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>
              <a:defRPr sz="6000">
                <a:solidFill>
                  <a:srgbClr val="2C2C2C"/>
                </a:solidFill>
              </a:defRPr>
            </a:lvl1pPr>
          </a:lstStyle>
          <a:p>
            <a:pPr/>
            <a:r>
              <a:t>КГ-Портал</a:t>
            </a:r>
          </a:p>
        </p:txBody>
      </p:sp>
      <p:sp>
        <p:nvSpPr>
          <p:cNvPr id="129" name="кино  сериалы  игры  аниме"/>
          <p:cNvSpPr txBox="1"/>
          <p:nvPr/>
        </p:nvSpPr>
        <p:spPr>
          <a:xfrm>
            <a:off x="9163062" y="7492541"/>
            <a:ext cx="6057876" cy="661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ctr">
              <a:defRPr sz="3600"/>
            </a:pPr>
            <a:r>
              <a:rPr>
                <a:solidFill>
                  <a:srgbClr val="009D76"/>
                </a:solidFill>
              </a:rPr>
              <a:t>кино</a:t>
            </a:r>
            <a:r>
              <a:t>  </a:t>
            </a:r>
            <a:r>
              <a:rPr>
                <a:solidFill>
                  <a:srgbClr val="631CC4"/>
                </a:solidFill>
              </a:rPr>
              <a:t>сериалы</a:t>
            </a:r>
            <a:r>
              <a:t>  </a:t>
            </a:r>
            <a:r>
              <a:rPr>
                <a:solidFill>
                  <a:srgbClr val="E14000"/>
                </a:solidFill>
              </a:rPr>
              <a:t>игры</a:t>
            </a:r>
            <a:r>
              <a:t>  </a:t>
            </a:r>
            <a:r>
              <a:rPr>
                <a:solidFill>
                  <a:srgbClr val="C124A2"/>
                </a:solidFill>
              </a:rPr>
              <a:t>аниме</a:t>
            </a:r>
          </a:p>
        </p:txBody>
      </p:sp>
      <p:pic>
        <p:nvPicPr>
          <p:cNvPr id="130" name="logo_dark.png" descr="logo_dark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37838" y="3029482"/>
            <a:ext cx="3635324" cy="3115992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Линия"/>
          <p:cNvSpPr/>
          <p:nvPr/>
        </p:nvSpPr>
        <p:spPr>
          <a:xfrm>
            <a:off x="9903686" y="10858500"/>
            <a:ext cx="4576627" cy="0"/>
          </a:xfrm>
          <a:prstGeom prst="line">
            <a:avLst/>
          </a:prstGeom>
          <a:ln w="12700">
            <a:solidFill>
              <a:srgbClr val="B7B7B7"/>
            </a:solidFill>
            <a:miter lim="400000"/>
          </a:ln>
        </p:spPr>
        <p:txBody>
          <a:bodyPr lIns="71437" tIns="71437" rIns="71437" bIns="71437" anchor="ctr"/>
          <a:lstStyle/>
          <a:p>
            <a:pPr algn="ctr">
              <a:defRPr sz="3600">
                <a:latin typeface="+mn-lt"/>
                <a:ea typeface="+mn-ea"/>
                <a:cs typeface="+mn-cs"/>
                <a:sym typeface="Helvetica Light"/>
              </a:defRPr>
            </a:pPr>
          </a:p>
        </p:txBody>
      </p:sp>
      <p:sp>
        <p:nvSpPr>
          <p:cNvPr id="132" name="презентация для партнёров"/>
          <p:cNvSpPr txBox="1"/>
          <p:nvPr/>
        </p:nvSpPr>
        <p:spPr>
          <a:xfrm>
            <a:off x="9808281" y="11110379"/>
            <a:ext cx="4767438" cy="5376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>
              <a:defRPr sz="2800">
                <a:solidFill>
                  <a:srgbClr val="505050"/>
                </a:solidFill>
              </a:defRPr>
            </a:lvl1pPr>
          </a:lstStyle>
          <a:p>
            <a:pPr/>
            <a:r>
              <a:t>презентация для партнёров</a:t>
            </a:r>
          </a:p>
        </p:txBody>
      </p:sp>
      <p:sp>
        <p:nvSpPr>
          <p:cNvPr id="133" name="2021"/>
          <p:cNvSpPr txBox="1"/>
          <p:nvPr/>
        </p:nvSpPr>
        <p:spPr>
          <a:xfrm>
            <a:off x="11831687" y="12880367"/>
            <a:ext cx="720626" cy="426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>
              <a:defRPr sz="2000">
                <a:solidFill>
                  <a:srgbClr val="2E2E2E"/>
                </a:solidFill>
              </a:defRPr>
            </a:lvl1pPr>
          </a:lstStyle>
          <a:p>
            <a:pPr/>
            <a:r>
              <a:t>2021</a:t>
            </a:r>
          </a:p>
        </p:txBody>
      </p:sp>
      <p:sp>
        <p:nvSpPr>
          <p:cNvPr id="134" name="kg-portal.ru"/>
          <p:cNvSpPr txBox="1"/>
          <p:nvPr/>
        </p:nvSpPr>
        <p:spPr>
          <a:xfrm>
            <a:off x="10753873" y="9049122"/>
            <a:ext cx="2977854" cy="697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>
              <a:defRPr b="1">
                <a:solidFill>
                  <a:srgbClr val="2C2C2C"/>
                </a:solidFill>
              </a:defRPr>
            </a:lvl1pPr>
          </a:lstStyle>
          <a:p>
            <a:pPr/>
            <a:r>
              <a:t>kg-portal.ru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Наши контакты"/>
          <p:cNvSpPr txBox="1"/>
          <p:nvPr/>
        </p:nvSpPr>
        <p:spPr>
          <a:xfrm>
            <a:off x="254000" y="159568"/>
            <a:ext cx="3763665" cy="697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Наши контакты</a:t>
            </a:r>
          </a:p>
        </p:txBody>
      </p:sp>
      <p:grpSp>
        <p:nvGrpSpPr>
          <p:cNvPr id="295" name="Группа"/>
          <p:cNvGrpSpPr/>
          <p:nvPr/>
        </p:nvGrpSpPr>
        <p:grpSpPr>
          <a:xfrm>
            <a:off x="9613900" y="8948817"/>
            <a:ext cx="5181600" cy="3001883"/>
            <a:chOff x="0" y="0"/>
            <a:chExt cx="5181600" cy="3001882"/>
          </a:xfrm>
        </p:grpSpPr>
        <p:sp>
          <p:nvSpPr>
            <p:cNvPr id="291" name="заходите, размещайтесь"/>
            <p:cNvSpPr/>
            <p:nvPr/>
          </p:nvSpPr>
          <p:spPr>
            <a:xfrm>
              <a:off x="63500" y="3001882"/>
              <a:ext cx="50546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sz="3300">
                  <a:solidFill>
                    <a:srgbClr val="009D76"/>
                  </a:solidFill>
                </a:defRPr>
              </a:lvl1pPr>
            </a:lstStyle>
            <a:p>
              <a:pPr/>
              <a:r>
                <a:t>заходите, размещайтесь</a:t>
              </a:r>
            </a:p>
          </p:txBody>
        </p:sp>
        <p:sp>
          <p:nvSpPr>
            <p:cNvPr id="292" name="Линия"/>
            <p:cNvSpPr/>
            <p:nvPr/>
          </p:nvSpPr>
          <p:spPr>
            <a:xfrm>
              <a:off x="202261" y="2608182"/>
              <a:ext cx="4777078" cy="1"/>
            </a:xfrm>
            <a:prstGeom prst="line">
              <a:avLst/>
            </a:prstGeom>
            <a:noFill/>
            <a:ln w="12700" cap="flat">
              <a:solidFill>
                <a:srgbClr val="C5C5C5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600">
                  <a:latin typeface="+mn-lt"/>
                  <a:ea typeface="+mn-ea"/>
                  <a:cs typeface="+mn-cs"/>
                  <a:sym typeface="Helvetica Light"/>
                </a:defRPr>
              </a:pPr>
            </a:p>
          </p:txBody>
        </p:sp>
        <p:sp>
          <p:nvSpPr>
            <p:cNvPr id="293" name="kg-portal.ru"/>
            <p:cNvSpPr/>
            <p:nvPr/>
          </p:nvSpPr>
          <p:spPr>
            <a:xfrm>
              <a:off x="0" y="2062082"/>
              <a:ext cx="5181600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b="1" sz="3700">
                  <a:solidFill>
                    <a:srgbClr val="525252"/>
                  </a:solidFill>
                  <a:hlinkClick r:id="rId2" invalidUrl="" action="" tgtFrame="" tooltip="" history="1" highlightClick="0" endSnd="0"/>
                </a:defRPr>
              </a:lvl1pPr>
            </a:lstStyle>
            <a:p>
              <a:pPr/>
              <a:r>
                <a:rPr>
                  <a:hlinkClick r:id="rId2" invalidUrl="" action="" tgtFrame="" tooltip="" history="1" highlightClick="0" endSnd="0"/>
                </a:rPr>
                <a:t>kg-portal.ru</a:t>
              </a:r>
            </a:p>
          </p:txBody>
        </p:sp>
        <p:pic>
          <p:nvPicPr>
            <p:cNvPr id="294" name="logo_green.png" descr="logo_green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756733" y="0"/>
              <a:ext cx="1642734" cy="140805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02" name="Группа"/>
          <p:cNvGrpSpPr/>
          <p:nvPr/>
        </p:nvGrpSpPr>
        <p:grpSpPr>
          <a:xfrm>
            <a:off x="3822700" y="1896755"/>
            <a:ext cx="6299200" cy="6172201"/>
            <a:chOff x="0" y="0"/>
            <a:chExt cx="6299200" cy="6172200"/>
          </a:xfrm>
        </p:grpSpPr>
        <p:pic>
          <p:nvPicPr>
            <p:cNvPr id="296" name="photo_michelle.jpg" descr="photo_michelle.jp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076450" y="1241009"/>
              <a:ext cx="2146301" cy="21463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7" name="Главный редактор"/>
            <p:cNvSpPr txBox="1"/>
            <p:nvPr/>
          </p:nvSpPr>
          <p:spPr>
            <a:xfrm>
              <a:off x="428519" y="443103"/>
              <a:ext cx="5442162" cy="5622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Главный редактор</a:t>
              </a:r>
            </a:p>
          </p:txBody>
        </p:sp>
        <p:sp>
          <p:nvSpPr>
            <p:cNvPr id="298" name="michelle@kg-portal.ru mikhail-sudakov@yandex.ru"/>
            <p:cNvSpPr txBox="1"/>
            <p:nvPr/>
          </p:nvSpPr>
          <p:spPr>
            <a:xfrm>
              <a:off x="995486" y="4297843"/>
              <a:ext cx="4308228" cy="996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sz="2600">
                  <a:solidFill>
                    <a:srgbClr val="525252"/>
                  </a:solidFill>
                </a:defRPr>
              </a:pPr>
              <a:r>
                <a:t>michelle@kg-portal.ru</a:t>
              </a:r>
              <a:br/>
              <a:r>
                <a:rPr>
                  <a:hlinkClick r:id="rId5" invalidUrl="" action="" tgtFrame="" tooltip="" history="1" highlightClick="0" endSnd="0"/>
                </a:rPr>
                <a:t>mikhail-sudakov@yandex.ru</a:t>
              </a:r>
            </a:p>
          </p:txBody>
        </p:sp>
        <p:sp>
          <p:nvSpPr>
            <p:cNvPr id="299" name="+7 911 941-51-11"/>
            <p:cNvSpPr txBox="1"/>
            <p:nvPr/>
          </p:nvSpPr>
          <p:spPr>
            <a:xfrm>
              <a:off x="1788176" y="5355723"/>
              <a:ext cx="2722848" cy="5257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sz="2600">
                  <a:solidFill>
                    <a:srgbClr val="525252"/>
                  </a:solidFill>
                </a:defRPr>
              </a:pPr>
              <a:r>
                <a:rPr>
                  <a:solidFill>
                    <a:srgbClr val="8D8D8D"/>
                  </a:solidFill>
                </a:rPr>
                <a:t>+7 </a:t>
              </a:r>
              <a:r>
                <a:t>911 941-51-11</a:t>
              </a:r>
            </a:p>
          </p:txBody>
        </p:sp>
        <p:sp>
          <p:nvSpPr>
            <p:cNvPr id="300" name="Михаил Судаков"/>
            <p:cNvSpPr txBox="1"/>
            <p:nvPr/>
          </p:nvSpPr>
          <p:spPr>
            <a:xfrm>
              <a:off x="1323361" y="3586871"/>
              <a:ext cx="3652478" cy="5622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>
                <a:lnSpc>
                  <a:spcPct val="200000"/>
                </a:lnSpc>
                <a:spcBef>
                  <a:spcPts val="3200"/>
                </a:spcBef>
                <a:defRPr cap="all" sz="3000">
                  <a:solidFill>
                    <a:srgbClr val="009D76"/>
                  </a:solidFill>
                </a:defRPr>
              </a:lvl1pPr>
            </a:lstStyle>
            <a:p>
              <a:pPr>
                <a:defRPr cap="none"/>
              </a:pPr>
              <a:r>
                <a:rPr cap="all"/>
                <a:t>Михаил Судаков</a:t>
              </a:r>
            </a:p>
          </p:txBody>
        </p:sp>
        <p:sp>
          <p:nvSpPr>
            <p:cNvPr id="301" name="Сквиркл"/>
            <p:cNvSpPr/>
            <p:nvPr/>
          </p:nvSpPr>
          <p:spPr>
            <a:xfrm>
              <a:off x="0" y="0"/>
              <a:ext cx="6299200" cy="6172200"/>
            </a:xfrm>
            <a:prstGeom prst="roundRect">
              <a:avLst>
                <a:gd name="adj" fmla="val 6173"/>
              </a:avLst>
            </a:prstGeom>
            <a:noFill/>
            <a:ln w="12700" cap="flat">
              <a:solidFill>
                <a:srgbClr val="C5C5C5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600">
                  <a:latin typeface="+mn-lt"/>
                  <a:ea typeface="+mn-ea"/>
                  <a:cs typeface="+mn-cs"/>
                  <a:sym typeface="Helvetica Light"/>
                </a:defRPr>
              </a:pPr>
            </a:p>
          </p:txBody>
        </p:sp>
      </p:grpSp>
      <p:grpSp>
        <p:nvGrpSpPr>
          <p:cNvPr id="309" name="Группа"/>
          <p:cNvGrpSpPr/>
          <p:nvPr/>
        </p:nvGrpSpPr>
        <p:grpSpPr>
          <a:xfrm>
            <a:off x="13931900" y="1896755"/>
            <a:ext cx="6299200" cy="6172201"/>
            <a:chOff x="0" y="0"/>
            <a:chExt cx="6299200" cy="6172200"/>
          </a:xfrm>
        </p:grpSpPr>
        <p:pic>
          <p:nvPicPr>
            <p:cNvPr id="303" name="dina.png" descr="dina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0" t="0" r="630" b="0"/>
            <a:stretch>
              <a:fillRect/>
            </a:stretch>
          </p:blipFill>
          <p:spPr>
            <a:xfrm>
              <a:off x="2076450" y="1315360"/>
              <a:ext cx="2146301" cy="21463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4" name="Руководитель рекламного отдела"/>
            <p:cNvSpPr txBox="1"/>
            <p:nvPr/>
          </p:nvSpPr>
          <p:spPr>
            <a:xfrm>
              <a:off x="428519" y="163703"/>
              <a:ext cx="5442162" cy="10778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Руководитель рекламного отдела</a:t>
              </a:r>
            </a:p>
          </p:txBody>
        </p:sp>
        <p:sp>
          <p:nvSpPr>
            <p:cNvPr id="305" name="dina@kg-portal.ru dina.kasimova.1989@gmail.com"/>
            <p:cNvSpPr txBox="1"/>
            <p:nvPr/>
          </p:nvSpPr>
          <p:spPr>
            <a:xfrm>
              <a:off x="683424" y="4264742"/>
              <a:ext cx="4932352" cy="996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sz="2600">
                  <a:solidFill>
                    <a:srgbClr val="525252"/>
                  </a:solidFill>
                </a:defRPr>
              </a:pPr>
              <a:r>
                <a:t>dina@kg-portal.ru</a:t>
              </a:r>
              <a:br/>
              <a:r>
                <a:rPr>
                  <a:hlinkClick r:id="rId5" invalidUrl="" action="" tgtFrame="" tooltip="" history="1" highlightClick="0" endSnd="0"/>
                </a:rPr>
                <a:t>dina.kasimova.1989@gmail.com</a:t>
              </a:r>
            </a:p>
          </p:txBody>
        </p:sp>
        <p:sp>
          <p:nvSpPr>
            <p:cNvPr id="306" name="+7 912 742-81-69"/>
            <p:cNvSpPr txBox="1"/>
            <p:nvPr/>
          </p:nvSpPr>
          <p:spPr>
            <a:xfrm>
              <a:off x="1763669" y="5355723"/>
              <a:ext cx="2771862" cy="5257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sz="2600">
                  <a:solidFill>
                    <a:srgbClr val="525252"/>
                  </a:solidFill>
                </a:defRPr>
              </a:lvl1pPr>
            </a:lstStyle>
            <a:p>
              <a:pPr/>
              <a:r>
                <a:t>+7 912 742-81-69</a:t>
              </a:r>
            </a:p>
          </p:txBody>
        </p:sp>
        <p:sp>
          <p:nvSpPr>
            <p:cNvPr id="307" name="ДИНА КАСИМОВА"/>
            <p:cNvSpPr txBox="1"/>
            <p:nvPr/>
          </p:nvSpPr>
          <p:spPr>
            <a:xfrm>
              <a:off x="1425308" y="3623004"/>
              <a:ext cx="3448584" cy="5622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>
                <a:lnSpc>
                  <a:spcPct val="200000"/>
                </a:lnSpc>
                <a:spcBef>
                  <a:spcPts val="3200"/>
                </a:spcBef>
                <a:defRPr cap="all" sz="3000">
                  <a:solidFill>
                    <a:srgbClr val="009D76"/>
                  </a:solidFill>
                </a:defRPr>
              </a:lvl1pPr>
            </a:lstStyle>
            <a:p>
              <a:pPr>
                <a:defRPr cap="none"/>
              </a:pPr>
              <a:r>
                <a:rPr cap="all"/>
                <a:t>ДИНА КАСИМОВА</a:t>
              </a:r>
            </a:p>
          </p:txBody>
        </p:sp>
        <p:sp>
          <p:nvSpPr>
            <p:cNvPr id="308" name="Сквиркл"/>
            <p:cNvSpPr/>
            <p:nvPr/>
          </p:nvSpPr>
          <p:spPr>
            <a:xfrm>
              <a:off x="0" y="0"/>
              <a:ext cx="6299200" cy="6172200"/>
            </a:xfrm>
            <a:prstGeom prst="roundRect">
              <a:avLst>
                <a:gd name="adj" fmla="val 6173"/>
              </a:avLst>
            </a:prstGeom>
            <a:noFill/>
            <a:ln w="12700" cap="flat">
              <a:solidFill>
                <a:srgbClr val="C5C5C5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600">
                  <a:latin typeface="+mn-lt"/>
                  <a:ea typeface="+mn-ea"/>
                  <a:cs typeface="+mn-cs"/>
                  <a:sym typeface="Helvetica Light"/>
                </a:defRPr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pull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3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3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Class="entr" nodeType="afterEffect" presetID="10" grpId="3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3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9" grpId="3"/>
      <p:bldP build="whole" bldLvl="1" animBg="1" rev="0" advAuto="0" spid="302" grpId="1"/>
      <p:bldP build="whole" bldLvl="1" animBg="1" rev="0" advAuto="0" spid="295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ipad.jpg" descr="ipa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453921" y="8507003"/>
            <a:ext cx="12853687" cy="6867480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Наш КГ"/>
          <p:cNvSpPr txBox="1"/>
          <p:nvPr/>
        </p:nvSpPr>
        <p:spPr>
          <a:xfrm>
            <a:off x="254000" y="159568"/>
            <a:ext cx="1924646" cy="697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Наш КГ</a:t>
            </a:r>
          </a:p>
        </p:txBody>
      </p:sp>
      <p:grpSp>
        <p:nvGrpSpPr>
          <p:cNvPr id="140" name="Группа"/>
          <p:cNvGrpSpPr/>
          <p:nvPr/>
        </p:nvGrpSpPr>
        <p:grpSpPr>
          <a:xfrm>
            <a:off x="4713743" y="1998049"/>
            <a:ext cx="14899398" cy="1525179"/>
            <a:chOff x="0" y="0"/>
            <a:chExt cx="14899397" cy="1525177"/>
          </a:xfrm>
        </p:grpSpPr>
        <p:sp>
          <p:nvSpPr>
            <p:cNvPr id="138" name="Со дня своего основания в 2002 году КГ писал преимущественно о кино, но затем охватил аниме, сериалы и видеоигры"/>
            <p:cNvSpPr/>
            <p:nvPr/>
          </p:nvSpPr>
          <p:spPr>
            <a:xfrm>
              <a:off x="1736196" y="1525177"/>
              <a:ext cx="11427005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pPr>
              <a:r>
                <a:t>Со дня своего основания в 2002 году КГ писал преимущественно</a:t>
              </a:r>
              <a:br/>
              <a:r>
                <a:t>о кино, но затем охватил аниме, сериалы и видеоигры</a:t>
              </a:r>
            </a:p>
          </p:txBody>
        </p:sp>
        <p:sp>
          <p:nvSpPr>
            <p:cNvPr id="139" name="КГ-Портал  (или просто КГ) — один из самых популярных и цитируемых киносайтов Рунета"/>
            <p:cNvSpPr/>
            <p:nvPr/>
          </p:nvSpPr>
          <p:spPr>
            <a:xfrm>
              <a:off x="0" y="0"/>
              <a:ext cx="14899398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pPr>
              <a:r>
                <a:rPr b="1"/>
                <a:t>КГ-Портал  </a:t>
              </a:r>
              <a:r>
                <a:rPr>
                  <a:solidFill>
                    <a:srgbClr val="878788"/>
                  </a:solidFill>
                </a:rPr>
                <a:t>(или просто КГ)</a:t>
              </a:r>
              <a:r>
                <a:t> — один из</a:t>
              </a:r>
              <a:br/>
              <a:r>
                <a:t>самых популярных и цитируемых киносайтов Рунета</a:t>
              </a:r>
            </a:p>
          </p:txBody>
        </p:sp>
      </p:grpSp>
      <p:grpSp>
        <p:nvGrpSpPr>
          <p:cNvPr id="154" name="Группа"/>
          <p:cNvGrpSpPr/>
          <p:nvPr/>
        </p:nvGrpSpPr>
        <p:grpSpPr>
          <a:xfrm>
            <a:off x="1402417" y="5697918"/>
            <a:ext cx="26927622" cy="2639726"/>
            <a:chOff x="0" y="0"/>
            <a:chExt cx="26927620" cy="2639724"/>
          </a:xfrm>
        </p:grpSpPr>
        <p:sp>
          <p:nvSpPr>
            <p:cNvPr id="141" name="Линия"/>
            <p:cNvSpPr/>
            <p:nvPr/>
          </p:nvSpPr>
          <p:spPr>
            <a:xfrm>
              <a:off x="79193" y="910314"/>
              <a:ext cx="26848428" cy="1"/>
            </a:xfrm>
            <a:prstGeom prst="line">
              <a:avLst/>
            </a:prstGeom>
            <a:noFill/>
            <a:ln w="25400" cap="flat">
              <a:solidFill>
                <a:srgbClr val="C5C5C5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600">
                  <a:latin typeface="+mn-lt"/>
                  <a:ea typeface="+mn-ea"/>
                  <a:cs typeface="+mn-cs"/>
                  <a:sym typeface="Helvetica Light"/>
                </a:defRPr>
              </a:pPr>
            </a:p>
          </p:txBody>
        </p:sp>
        <p:sp>
          <p:nvSpPr>
            <p:cNvPr id="142" name="Премьера второго эпизода «Звёздных войн»"/>
            <p:cNvSpPr/>
            <p:nvPr/>
          </p:nvSpPr>
          <p:spPr>
            <a:xfrm>
              <a:off x="0" y="136972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ts val="3200"/>
                </a:spcBef>
                <a:defRPr sz="1800">
                  <a:solidFill>
                    <a:srgbClr val="7C7C7C"/>
                  </a:solidFill>
                </a:defRPr>
              </a:pPr>
              <a:r>
                <a:t>Премьера второго эпизода</a:t>
              </a:r>
              <a:br/>
              <a:r>
                <a:t>«Звёздных войн»</a:t>
              </a:r>
            </a:p>
          </p:txBody>
        </p:sp>
        <p:sp>
          <p:nvSpPr>
            <p:cNvPr id="143" name="Мы запускаем КГ"/>
            <p:cNvSpPr/>
            <p:nvPr/>
          </p:nvSpPr>
          <p:spPr>
            <a:xfrm>
              <a:off x="63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3200"/>
                </a:spcBef>
                <a:defRPr sz="2000">
                  <a:solidFill>
                    <a:srgbClr val="009D76"/>
                  </a:solidFill>
                </a:defRPr>
              </a:lvl1pPr>
            </a:lstStyle>
            <a:p>
              <a:pPr/>
              <a:r>
                <a:t>Мы запускаем КГ</a:t>
              </a:r>
            </a:p>
          </p:txBody>
        </p:sp>
        <p:sp>
          <p:nvSpPr>
            <p:cNvPr id="144" name="2002"/>
            <p:cNvSpPr/>
            <p:nvPr/>
          </p:nvSpPr>
          <p:spPr>
            <a:xfrm>
              <a:off x="449597" y="903286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solidFill>
                <a:srgbClr val="C5C5C5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sz="2000">
                  <a:solidFill>
                    <a:srgbClr val="7C7C7C"/>
                  </a:solidFill>
                </a:defRPr>
              </a:lvl1pPr>
            </a:lstStyle>
            <a:p>
              <a:pPr/>
              <a:r>
                <a:t>2002</a:t>
              </a:r>
            </a:p>
          </p:txBody>
        </p:sp>
        <p:sp>
          <p:nvSpPr>
            <p:cNvPr id="145" name="На экраны выходит «Код Гиасс»"/>
            <p:cNvSpPr/>
            <p:nvPr/>
          </p:nvSpPr>
          <p:spPr>
            <a:xfrm>
              <a:off x="7233716" y="136972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3200"/>
                </a:spcBef>
                <a:defRPr sz="1800">
                  <a:solidFill>
                    <a:srgbClr val="7C7C7C"/>
                  </a:solidFill>
                </a:defRPr>
              </a:pPr>
              <a:r>
                <a:t>На экраны выходит</a:t>
              </a:r>
              <a:br/>
              <a:r>
                <a:t>«Код Гиасс»</a:t>
              </a:r>
            </a:p>
          </p:txBody>
        </p:sp>
        <p:sp>
          <p:nvSpPr>
            <p:cNvPr id="146" name="КГ начинает писать об аниме"/>
            <p:cNvSpPr/>
            <p:nvPr/>
          </p:nvSpPr>
          <p:spPr>
            <a:xfrm>
              <a:off x="7225892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3200"/>
                </a:spcBef>
                <a:defRPr sz="2000">
                  <a:solidFill>
                    <a:srgbClr val="C124A2"/>
                  </a:solidFill>
                </a:defRPr>
              </a:lvl1pPr>
            </a:lstStyle>
            <a:p>
              <a:pPr/>
              <a:r>
                <a:t>КГ начинает писать об аниме</a:t>
              </a:r>
            </a:p>
          </p:txBody>
        </p:sp>
        <p:sp>
          <p:nvSpPr>
            <p:cNvPr id="147" name="2008"/>
            <p:cNvSpPr/>
            <p:nvPr/>
          </p:nvSpPr>
          <p:spPr>
            <a:xfrm>
              <a:off x="6799598" y="903286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solidFill>
                <a:srgbClr val="C5C5C5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sz="2000">
                  <a:solidFill>
                    <a:srgbClr val="7C7C7C"/>
                  </a:solidFill>
                </a:defRPr>
              </a:lvl1pPr>
            </a:lstStyle>
            <a:p>
              <a:pPr/>
              <a:r>
                <a:t>2008</a:t>
              </a:r>
            </a:p>
          </p:txBody>
        </p:sp>
        <p:sp>
          <p:nvSpPr>
            <p:cNvPr id="148" name="Начинается показ телешоу «Касл»"/>
            <p:cNvSpPr/>
            <p:nvPr/>
          </p:nvSpPr>
          <p:spPr>
            <a:xfrm>
              <a:off x="9720598" y="136972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sz="1800">
                  <a:solidFill>
                    <a:srgbClr val="7C7C7C"/>
                  </a:solidFill>
                </a:defRPr>
              </a:pPr>
              <a:r>
                <a:t>Начинается показ</a:t>
              </a:r>
              <a:br/>
              <a:r>
                <a:t>телешоу «Касл»</a:t>
              </a:r>
            </a:p>
          </p:txBody>
        </p:sp>
        <p:sp>
          <p:nvSpPr>
            <p:cNvPr id="149" name="КГ начинает писать о сериалах"/>
            <p:cNvSpPr/>
            <p:nvPr/>
          </p:nvSpPr>
          <p:spPr>
            <a:xfrm>
              <a:off x="9720598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sz="2000">
                  <a:solidFill>
                    <a:srgbClr val="631CC4"/>
                  </a:solidFill>
                </a:defRPr>
              </a:lvl1pPr>
            </a:lstStyle>
            <a:p>
              <a:pPr/>
              <a:r>
                <a:t>КГ начинает писать о сериалах</a:t>
              </a:r>
            </a:p>
          </p:txBody>
        </p:sp>
        <p:sp>
          <p:nvSpPr>
            <p:cNvPr id="150" name="2009"/>
            <p:cNvSpPr/>
            <p:nvPr/>
          </p:nvSpPr>
          <p:spPr>
            <a:xfrm>
              <a:off x="9720598" y="903286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solidFill>
                <a:srgbClr val="C5C5C5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sz="2000">
                  <a:solidFill>
                    <a:srgbClr val="7C7C7C"/>
                  </a:solidFill>
                </a:defRPr>
              </a:lvl1pPr>
            </a:lstStyle>
            <a:p>
              <a:pPr/>
              <a:r>
                <a:t>2009</a:t>
              </a:r>
            </a:p>
          </p:txBody>
        </p:sp>
        <p:sp>
          <p:nvSpPr>
            <p:cNvPr id="151" name="Blizzard выпускает StarCraft 2"/>
            <p:cNvSpPr/>
            <p:nvPr/>
          </p:nvSpPr>
          <p:spPr>
            <a:xfrm>
              <a:off x="12192000" y="136972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ts val="3200"/>
                </a:spcBef>
                <a:defRPr sz="1800">
                  <a:solidFill>
                    <a:srgbClr val="7C7C7C"/>
                  </a:solidFill>
                </a:defRPr>
              </a:pPr>
              <a:r>
                <a:t>Blizzard выпускает</a:t>
              </a:r>
              <a:br/>
              <a:r>
                <a:t>StarCraft 2</a:t>
              </a:r>
            </a:p>
          </p:txBody>
        </p:sp>
        <p:sp>
          <p:nvSpPr>
            <p:cNvPr id="152" name="На КГ появляется игровой раздел"/>
            <p:cNvSpPr/>
            <p:nvPr/>
          </p:nvSpPr>
          <p:spPr>
            <a:xfrm>
              <a:off x="12192063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3200"/>
                </a:spcBef>
                <a:defRPr sz="2000">
                  <a:solidFill>
                    <a:srgbClr val="E14000"/>
                  </a:solidFill>
                </a:defRPr>
              </a:lvl1pPr>
            </a:lstStyle>
            <a:p>
              <a:pPr/>
              <a:r>
                <a:t>На КГ появляется игровой раздел</a:t>
              </a:r>
            </a:p>
          </p:txBody>
        </p:sp>
        <p:sp>
          <p:nvSpPr>
            <p:cNvPr id="153" name="2010"/>
            <p:cNvSpPr/>
            <p:nvPr/>
          </p:nvSpPr>
          <p:spPr>
            <a:xfrm>
              <a:off x="12641598" y="903286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solidFill>
                <a:srgbClr val="C5C5C5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sz="2000">
                  <a:solidFill>
                    <a:srgbClr val="7C7C7C"/>
                  </a:solidFill>
                </a:defRPr>
              </a:lvl1pPr>
            </a:lstStyle>
            <a:p>
              <a:pPr/>
              <a:r>
                <a:t>2010</a:t>
              </a:r>
            </a:p>
          </p:txBody>
        </p:sp>
      </p:grpSp>
      <p:grpSp>
        <p:nvGrpSpPr>
          <p:cNvPr id="160" name="Группа"/>
          <p:cNvGrpSpPr/>
          <p:nvPr/>
        </p:nvGrpSpPr>
        <p:grpSpPr>
          <a:xfrm>
            <a:off x="13586204" y="6601204"/>
            <a:ext cx="9820049" cy="6047996"/>
            <a:chOff x="0" y="219682"/>
            <a:chExt cx="9820047" cy="6047995"/>
          </a:xfrm>
        </p:grpSpPr>
        <p:sp>
          <p:nvSpPr>
            <p:cNvPr id="155" name="Сквиркл"/>
            <p:cNvSpPr/>
            <p:nvPr/>
          </p:nvSpPr>
          <p:spPr>
            <a:xfrm>
              <a:off x="28194" y="2279877"/>
              <a:ext cx="8788401" cy="3987801"/>
            </a:xfrm>
            <a:prstGeom prst="roundRect">
              <a:avLst>
                <a:gd name="adj" fmla="val 6369"/>
              </a:avLst>
            </a:prstGeom>
            <a:noFill/>
            <a:ln w="12700" cap="flat">
              <a:solidFill>
                <a:srgbClr val="C5C5C5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600">
                  <a:latin typeface="+mn-lt"/>
                  <a:ea typeface="+mn-ea"/>
                  <a:cs typeface="+mn-cs"/>
                  <a:sym typeface="Helvetica Light"/>
                </a:defRPr>
              </a:pPr>
            </a:p>
          </p:txBody>
        </p:sp>
        <p:sp>
          <p:nvSpPr>
            <p:cNvPr id="156" name="Это ежедневная новостная лента, рецензии на большинство кинопремьер, аналитические статьи, обширные разделы с видеороликами, кадрами и постерами, собственный канал подкастов, таблицы кассовых сборов и многое другое"/>
            <p:cNvSpPr/>
            <p:nvPr/>
          </p:nvSpPr>
          <p:spPr>
            <a:xfrm>
              <a:off x="0" y="4572042"/>
              <a:ext cx="8554720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>
              <a:outerShdw sx="100000" sy="100000" kx="0" ky="0" algn="b" rotWithShape="0" blurRad="63500" dist="25400" dir="5400000">
                <a:srgbClr val="FFFFFF">
                  <a:alpha val="50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pPr>
              <a:r>
                <a:t>Это ежедневная новостная лента, рецензии</a:t>
              </a:r>
              <a:br/>
              <a:r>
                <a:t>на большинство кинопремьер, аналитические статьи, обширные разделы с видеороликами, кадрами и постерами, собственный канал подкастов, таблицы кассовых сборов</a:t>
              </a:r>
              <a:br/>
              <a:r>
                <a:t>и многое другое</a:t>
              </a:r>
            </a:p>
          </p:txBody>
        </p:sp>
        <p:sp>
          <p:nvSpPr>
            <p:cNvPr id="157" name="КГ сегодня"/>
            <p:cNvSpPr/>
            <p:nvPr/>
          </p:nvSpPr>
          <p:spPr>
            <a:xfrm>
              <a:off x="8550047" y="279056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КГ сегодня</a:t>
              </a:r>
            </a:p>
          </p:txBody>
        </p:sp>
        <p:sp>
          <p:nvSpPr>
            <p:cNvPr id="158" name="Линия"/>
            <p:cNvSpPr/>
            <p:nvPr/>
          </p:nvSpPr>
          <p:spPr>
            <a:xfrm flipV="1">
              <a:off x="8460234" y="353711"/>
              <a:ext cx="1" cy="1919817"/>
            </a:xfrm>
            <a:prstGeom prst="line">
              <a:avLst/>
            </a:prstGeom>
            <a:noFill/>
            <a:ln w="25400" cap="flat">
              <a:solidFill>
                <a:srgbClr val="C5C5C5"/>
              </a:solidFill>
              <a:prstDash val="sysDot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600">
                  <a:latin typeface="+mn-lt"/>
                  <a:ea typeface="+mn-ea"/>
                  <a:cs typeface="+mn-cs"/>
                  <a:sym typeface="Helvetica Light"/>
                </a:defRPr>
              </a:pPr>
            </a:p>
          </p:txBody>
        </p:sp>
        <p:sp>
          <p:nvSpPr>
            <p:cNvPr id="159" name="2021"/>
            <p:cNvSpPr/>
            <p:nvPr/>
          </p:nvSpPr>
          <p:spPr>
            <a:xfrm>
              <a:off x="8458810" y="219682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solidFill>
                <a:srgbClr val="C5C5C5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sz="2000">
                  <a:solidFill>
                    <a:srgbClr val="7C7C7C"/>
                  </a:solidFill>
                </a:defRPr>
              </a:lvl1pPr>
            </a:lstStyle>
            <a:p>
              <a:pPr/>
              <a:r>
                <a:t>2021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pull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Class="entr" nodeType="afterEffect" presetID="10" grpId="3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4" grpId="2"/>
      <p:bldP build="whole" bldLvl="1" animBg="1" rev="0" advAuto="0" spid="160" grpId="3"/>
      <p:bldP build="whole" bldLvl="1" animBg="1" rev="0" advAuto="0" spid="14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Наши посетители"/>
          <p:cNvSpPr txBox="1"/>
          <p:nvPr/>
        </p:nvSpPr>
        <p:spPr>
          <a:xfrm>
            <a:off x="254000" y="159568"/>
            <a:ext cx="4303911" cy="697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Наши посетители</a:t>
            </a:r>
          </a:p>
        </p:txBody>
      </p:sp>
      <p:grpSp>
        <p:nvGrpSpPr>
          <p:cNvPr id="176" name="Группа"/>
          <p:cNvGrpSpPr/>
          <p:nvPr/>
        </p:nvGrpSpPr>
        <p:grpSpPr>
          <a:xfrm flipH="1">
            <a:off x="-50557" y="8666554"/>
            <a:ext cx="11515063" cy="3139313"/>
            <a:chOff x="0" y="0"/>
            <a:chExt cx="11515061" cy="3139311"/>
          </a:xfrm>
        </p:grpSpPr>
        <p:pic>
          <p:nvPicPr>
            <p:cNvPr id="163" name="core_charts.jpg" descr="core_charts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0" r="0" b="0"/>
            <a:stretch>
              <a:fillRect/>
            </a:stretch>
          </p:blipFill>
          <p:spPr>
            <a:xfrm>
              <a:off x="0" y="0"/>
              <a:ext cx="11515062" cy="261905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4" name="КГ"/>
            <p:cNvSpPr txBox="1"/>
            <p:nvPr/>
          </p:nvSpPr>
          <p:spPr>
            <a:xfrm flipH="1">
              <a:off x="11326" y="235797"/>
              <a:ext cx="1603852" cy="3779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b="1" sz="2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КГ</a:t>
              </a:r>
            </a:p>
          </p:txBody>
        </p:sp>
        <p:sp>
          <p:nvSpPr>
            <p:cNvPr id="165" name="Кино-Театр.ру"/>
            <p:cNvSpPr txBox="1"/>
            <p:nvPr/>
          </p:nvSpPr>
          <p:spPr>
            <a:xfrm flipH="1">
              <a:off x="1843563" y="286597"/>
              <a:ext cx="1455501" cy="3779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sz="1500">
                  <a:solidFill>
                    <a:srgbClr val="2C2C2C"/>
                  </a:solidFill>
                </a:defRPr>
              </a:lvl1pPr>
            </a:lstStyle>
            <a:p>
              <a:pPr/>
              <a:r>
                <a:t>Кино-Театр.ру</a:t>
              </a:r>
            </a:p>
          </p:txBody>
        </p:sp>
        <p:sp>
          <p:nvSpPr>
            <p:cNvPr id="166" name="Filmz.ru"/>
            <p:cNvSpPr txBox="1"/>
            <p:nvPr/>
          </p:nvSpPr>
          <p:spPr>
            <a:xfrm flipH="1">
              <a:off x="3875422" y="286597"/>
              <a:ext cx="983273" cy="3779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sz="1500">
                  <a:solidFill>
                    <a:srgbClr val="2C2C2C"/>
                  </a:solidFill>
                </a:defRPr>
              </a:lvl1pPr>
            </a:lstStyle>
            <a:p>
              <a:pPr/>
              <a:r>
                <a:t>Filmz.ru</a:t>
              </a:r>
            </a:p>
          </p:txBody>
        </p:sp>
        <p:sp>
          <p:nvSpPr>
            <p:cNvPr id="167" name="KinoNews.ru"/>
            <p:cNvSpPr txBox="1"/>
            <p:nvPr/>
          </p:nvSpPr>
          <p:spPr>
            <a:xfrm flipH="1">
              <a:off x="5463655" y="286597"/>
              <a:ext cx="1272129" cy="3779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sz="1500">
                  <a:solidFill>
                    <a:srgbClr val="2C2C2C"/>
                  </a:solidFill>
                </a:defRPr>
              </a:lvl1pPr>
            </a:lstStyle>
            <a:p>
              <a:pPr/>
              <a:r>
                <a:t>KinoNews.ru</a:t>
              </a:r>
            </a:p>
          </p:txBody>
        </p:sp>
        <p:sp>
          <p:nvSpPr>
            <p:cNvPr id="168" name="kinomania.ru"/>
            <p:cNvSpPr txBox="1"/>
            <p:nvPr/>
          </p:nvSpPr>
          <p:spPr>
            <a:xfrm flipH="1">
              <a:off x="7232413" y="289524"/>
              <a:ext cx="1348579" cy="372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sz="1500" u="sng">
                  <a:solidFill>
                    <a:srgbClr val="2C2C2C"/>
                  </a:solidFill>
                  <a:hlinkClick r:id="rId3" invalidUrl="" action="" tgtFrame="" tooltip="" history="1" highlightClick="0" endSnd="0"/>
                </a:defRPr>
              </a:lvl1pPr>
            </a:lstStyle>
            <a:p>
              <a:pPr>
                <a:defRPr u="none"/>
              </a:pPr>
              <a:r>
                <a:rPr u="sng">
                  <a:hlinkClick r:id="rId3" invalidUrl="" action="" tgtFrame="" tooltip="" history="1" highlightClick="0" endSnd="0"/>
                </a:rPr>
                <a:t>kinomania.ru</a:t>
              </a:r>
            </a:p>
          </p:txBody>
        </p:sp>
        <p:sp>
          <p:nvSpPr>
            <p:cNvPr id="169" name="Фильм.ру"/>
            <p:cNvSpPr txBox="1"/>
            <p:nvPr/>
          </p:nvSpPr>
          <p:spPr>
            <a:xfrm flipH="1">
              <a:off x="9077620" y="286597"/>
              <a:ext cx="1024813" cy="3779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sz="1500">
                  <a:solidFill>
                    <a:srgbClr val="2C2C2C"/>
                  </a:solidFill>
                </a:defRPr>
              </a:lvl1pPr>
            </a:lstStyle>
            <a:p>
              <a:pPr/>
              <a:r>
                <a:t>Фильм.ру</a:t>
              </a:r>
            </a:p>
          </p:txBody>
        </p:sp>
        <p:sp>
          <p:nvSpPr>
            <p:cNvPr id="170" name="29%"/>
            <p:cNvSpPr txBox="1"/>
            <p:nvPr/>
          </p:nvSpPr>
          <p:spPr>
            <a:xfrm flipH="1">
              <a:off x="304736" y="2684291"/>
              <a:ext cx="917932" cy="4550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b="1" sz="2000">
                  <a:solidFill>
                    <a:srgbClr val="FE0050"/>
                  </a:solidFill>
                </a:defRPr>
              </a:lvl1pPr>
            </a:lstStyle>
            <a:p>
              <a:pPr/>
              <a:r>
                <a:t>29%</a:t>
              </a:r>
            </a:p>
          </p:txBody>
        </p:sp>
        <p:sp>
          <p:nvSpPr>
            <p:cNvPr id="171" name="15%"/>
            <p:cNvSpPr txBox="1"/>
            <p:nvPr/>
          </p:nvSpPr>
          <p:spPr>
            <a:xfrm flipH="1">
              <a:off x="2158923" y="2748971"/>
              <a:ext cx="724014" cy="339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sz="1500">
                  <a:solidFill>
                    <a:srgbClr val="CD5A81"/>
                  </a:solidFill>
                </a:defRPr>
              </a:lvl1pPr>
            </a:lstStyle>
            <a:p>
              <a:pPr/>
              <a:r>
                <a:t>15%</a:t>
              </a:r>
            </a:p>
          </p:txBody>
        </p:sp>
        <p:sp>
          <p:nvSpPr>
            <p:cNvPr id="172" name="4%"/>
            <p:cNvSpPr txBox="1"/>
            <p:nvPr/>
          </p:nvSpPr>
          <p:spPr>
            <a:xfrm flipH="1">
              <a:off x="3887421" y="2748971"/>
              <a:ext cx="764655" cy="339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sz="1500">
                  <a:solidFill>
                    <a:srgbClr val="BB6F8A"/>
                  </a:solidFill>
                </a:defRPr>
              </a:lvl1pPr>
            </a:lstStyle>
            <a:p>
              <a:pPr/>
              <a:r>
                <a:t>4%</a:t>
              </a:r>
            </a:p>
          </p:txBody>
        </p:sp>
        <p:sp>
          <p:nvSpPr>
            <p:cNvPr id="173" name="3%"/>
            <p:cNvSpPr txBox="1"/>
            <p:nvPr/>
          </p:nvSpPr>
          <p:spPr>
            <a:xfrm flipH="1">
              <a:off x="5740633" y="2748971"/>
              <a:ext cx="600587" cy="339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sz="1500">
                  <a:solidFill>
                    <a:srgbClr val="AB7687"/>
                  </a:solidFill>
                </a:defRPr>
              </a:lvl1pPr>
            </a:lstStyle>
            <a:p>
              <a:pPr/>
              <a:r>
                <a:t>3%</a:t>
              </a:r>
            </a:p>
          </p:txBody>
        </p:sp>
        <p:sp>
          <p:nvSpPr>
            <p:cNvPr id="174" name="скрытоо"/>
            <p:cNvSpPr txBox="1"/>
            <p:nvPr/>
          </p:nvSpPr>
          <p:spPr>
            <a:xfrm flipH="1">
              <a:off x="7326990" y="2742031"/>
              <a:ext cx="848257" cy="339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sz="1500">
                  <a:solidFill>
                    <a:srgbClr val="9B888E"/>
                  </a:solidFill>
                </a:defRPr>
              </a:lvl1pPr>
            </a:lstStyle>
            <a:p>
              <a:pPr/>
              <a:r>
                <a:t>скрытоо</a:t>
              </a:r>
            </a:p>
          </p:txBody>
        </p:sp>
        <p:sp>
          <p:nvSpPr>
            <p:cNvPr id="175" name="скрыто"/>
            <p:cNvSpPr txBox="1"/>
            <p:nvPr/>
          </p:nvSpPr>
          <p:spPr>
            <a:xfrm flipH="1">
              <a:off x="9161016" y="2742328"/>
              <a:ext cx="858020" cy="3389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>
              <a:lvl1pPr algn="ctr">
                <a:defRPr sz="1500">
                  <a:solidFill>
                    <a:srgbClr val="A9A7A8"/>
                  </a:solidFill>
                </a:defRPr>
              </a:lvl1pPr>
            </a:lstStyle>
            <a:p>
              <a:pPr/>
              <a:r>
                <a:t>скрыто</a:t>
              </a:r>
            </a:p>
          </p:txBody>
        </p:sp>
      </p:grpSp>
      <p:grpSp>
        <p:nvGrpSpPr>
          <p:cNvPr id="179" name="Группа"/>
          <p:cNvGrpSpPr/>
          <p:nvPr/>
        </p:nvGrpSpPr>
        <p:grpSpPr>
          <a:xfrm>
            <a:off x="3073896" y="4564062"/>
            <a:ext cx="7773036" cy="1224359"/>
            <a:chOff x="0" y="0"/>
            <a:chExt cx="7773035" cy="1224357"/>
          </a:xfrm>
        </p:grpSpPr>
        <p:sp>
          <p:nvSpPr>
            <p:cNvPr id="177" name="КГ входит в пятёрку самых посещаемых киносайтов Рунета"/>
            <p:cNvSpPr/>
            <p:nvPr/>
          </p:nvSpPr>
          <p:spPr>
            <a:xfrm>
              <a:off x="0" y="0"/>
              <a:ext cx="7773036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КГ входит в пятёрку самых посещаемых киносайтов Рунета</a:t>
              </a:r>
            </a:p>
          </p:txBody>
        </p:sp>
        <p:sp>
          <p:nvSpPr>
            <p:cNvPr id="178" name="Каждую неделю к нам заходят свыше 400 000 уникальных посетителей"/>
            <p:cNvSpPr/>
            <p:nvPr/>
          </p:nvSpPr>
          <p:spPr>
            <a:xfrm>
              <a:off x="0" y="1224357"/>
              <a:ext cx="7773036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pPr>
              <a:r>
                <a:t>Каждую неделю к нам заходят</a:t>
              </a:r>
              <a:br/>
              <a:r>
                <a:t>свыше 400 000 уникальных посетителей</a:t>
              </a:r>
            </a:p>
          </p:txBody>
        </p:sp>
      </p:grpSp>
      <p:grpSp>
        <p:nvGrpSpPr>
          <p:cNvPr id="182" name="Группа"/>
          <p:cNvGrpSpPr/>
          <p:nvPr/>
        </p:nvGrpSpPr>
        <p:grpSpPr>
          <a:xfrm>
            <a:off x="12592387" y="8241641"/>
            <a:ext cx="10473830" cy="3811168"/>
            <a:chOff x="0" y="0"/>
            <a:chExt cx="10473828" cy="3811167"/>
          </a:xfrm>
        </p:grpSpPr>
        <p:sp>
          <p:nvSpPr>
            <p:cNvPr id="180" name="Ежедневная посещаемость КГ — 65 000 человек"/>
            <p:cNvSpPr txBox="1"/>
            <p:nvPr/>
          </p:nvSpPr>
          <p:spPr>
            <a:xfrm>
              <a:off x="-1" y="0"/>
              <a:ext cx="10473830" cy="5622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Ежедневная посещаемость КГ — 65 000 человек</a:t>
              </a:r>
            </a:p>
          </p:txBody>
        </p:sp>
        <p:sp>
          <p:nvSpPr>
            <p:cNvPr id="181" name="Более 29% из них — 19 000 человек — это лояльная аудитория, посещающая сайт каждый день…"/>
            <p:cNvSpPr txBox="1"/>
            <p:nvPr/>
          </p:nvSpPr>
          <p:spPr>
            <a:xfrm>
              <a:off x="649644" y="998624"/>
              <a:ext cx="9174541" cy="28125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pPr>
              <a:r>
                <a:t>Более 29% из них — 19 000 человек — это </a:t>
              </a:r>
              <a:r>
                <a:rPr>
                  <a:solidFill>
                    <a:srgbClr val="FE0050"/>
                  </a:solidFill>
                </a:rPr>
                <a:t>лояльная аудитория</a:t>
              </a:r>
              <a:r>
                <a:t>, посещающая сайт каждый день</a:t>
              </a:r>
            </a:p>
            <a:p>
              <a:pPr algn="ct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pPr>
              <a:r>
                <a:t>Наши показатели являются уникальными</a:t>
              </a:r>
              <a:br/>
              <a:r>
                <a:t>и заметно превосходят показатели всех остальных сайтов аналогичной направленности</a:t>
              </a:r>
            </a:p>
          </p:txBody>
        </p:sp>
      </p:grpSp>
      <p:grpSp>
        <p:nvGrpSpPr>
          <p:cNvPr id="186" name="Группа"/>
          <p:cNvGrpSpPr/>
          <p:nvPr/>
        </p:nvGrpSpPr>
        <p:grpSpPr>
          <a:xfrm>
            <a:off x="13741896" y="2257812"/>
            <a:ext cx="7773036" cy="4055966"/>
            <a:chOff x="0" y="0"/>
            <a:chExt cx="7773035" cy="4055964"/>
          </a:xfrm>
        </p:grpSpPr>
        <p:pic>
          <p:nvPicPr>
            <p:cNvPr id="183" name="roll_counter.jpg" descr="roll_counter.jp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696453" y="0"/>
              <a:ext cx="6380129" cy="15225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4" name="Каждый баннер — это минимум 1,2 миллиона показов в неделю"/>
            <p:cNvSpPr txBox="1"/>
            <p:nvPr/>
          </p:nvSpPr>
          <p:spPr>
            <a:xfrm>
              <a:off x="0" y="2306250"/>
              <a:ext cx="7773036" cy="10778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pPr>
              <a:r>
                <a:t>Каждый баннер — это минимум</a:t>
              </a:r>
              <a:br/>
              <a:r>
                <a:t>1,2 миллиона показов в неделю</a:t>
              </a:r>
            </a:p>
          </p:txBody>
        </p:sp>
        <p:sp>
          <p:nvSpPr>
            <p:cNvPr id="185" name="…и около 5 миллионов показов в месяц"/>
            <p:cNvSpPr txBox="1"/>
            <p:nvPr/>
          </p:nvSpPr>
          <p:spPr>
            <a:xfrm>
              <a:off x="0" y="3530607"/>
              <a:ext cx="7773035" cy="525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lvl1pPr>
            </a:lstStyle>
            <a:p>
              <a:pPr/>
              <a:r>
                <a:t>…и около 5 миллионов показов в месяц</a:t>
              </a:r>
            </a:p>
          </p:txBody>
        </p:sp>
      </p:grpSp>
      <p:pic>
        <p:nvPicPr>
          <p:cNvPr id="187" name="400K.png" descr="400K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453281" y="1820763"/>
            <a:ext cx="3014190" cy="24317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pull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3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Class="entr" nodeType="afterEffect" presetID="10" grpId="3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3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Class="entr" nodeType="afterEffect" presetID="10" grpId="4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9" dur="3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6" grpId="2"/>
      <p:bldP build="whole" bldLvl="1" animBg="1" rev="0" advAuto="0" spid="179" grpId="1"/>
      <p:bldP build="whole" bldLvl="1" animBg="1" rev="0" advAuto="0" spid="182" grpId="3"/>
      <p:bldP build="whole" bldLvl="1" animBg="1" rev="0" advAuto="0" spid="176" grpId="4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%"/>
          <p:cNvSpPr txBox="1"/>
          <p:nvPr/>
        </p:nvSpPr>
        <p:spPr>
          <a:xfrm>
            <a:off x="2290864" y="7331484"/>
            <a:ext cx="3543276" cy="4412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1" sz="30000">
                <a:solidFill>
                  <a:srgbClr val="F5F6F7"/>
                </a:solidFill>
              </a:defRPr>
            </a:lvl1pPr>
          </a:lstStyle>
          <a:p>
            <a:pPr/>
            <a:r>
              <a:t>%</a:t>
            </a:r>
          </a:p>
        </p:txBody>
      </p:sp>
      <p:sp>
        <p:nvSpPr>
          <p:cNvPr id="190" name="Наша аудитория"/>
          <p:cNvSpPr txBox="1"/>
          <p:nvPr/>
        </p:nvSpPr>
        <p:spPr>
          <a:xfrm>
            <a:off x="254000" y="159568"/>
            <a:ext cx="4081165" cy="697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Наша аудитория</a:t>
            </a:r>
          </a:p>
        </p:txBody>
      </p:sp>
      <p:grpSp>
        <p:nvGrpSpPr>
          <p:cNvPr id="194" name="Группа"/>
          <p:cNvGrpSpPr/>
          <p:nvPr/>
        </p:nvGrpSpPr>
        <p:grpSpPr>
          <a:xfrm>
            <a:off x="-12700" y="1523885"/>
            <a:ext cx="8150404" cy="11260994"/>
            <a:chOff x="0" y="0"/>
            <a:chExt cx="8150403" cy="11260993"/>
          </a:xfrm>
        </p:grpSpPr>
        <p:sp>
          <p:nvSpPr>
            <p:cNvPr id="191" name="Он любит кино, читает книги и развлекательные медиа. Водит авто, зачастую занимается бизнесом, периодически путешествует"/>
            <p:cNvSpPr txBox="1"/>
            <p:nvPr/>
          </p:nvSpPr>
          <p:spPr>
            <a:xfrm>
              <a:off x="317500" y="2423024"/>
              <a:ext cx="7515404" cy="36363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sz="3200">
                  <a:solidFill>
                    <a:srgbClr val="525252"/>
                  </a:solidFill>
                </a:defRPr>
              </a:pPr>
              <a:r>
                <a:t>Он любит кино, читает книги</a:t>
              </a:r>
              <a:br/>
              <a:r>
                <a:t>и развлекательные медиа. Водит авто, зачастую занимается бизнесом, периодически путешествует</a:t>
              </a:r>
            </a:p>
          </p:txBody>
        </p:sp>
        <p:sp>
          <p:nvSpPr>
            <p:cNvPr id="192" name="* По данным Яндекс.Метрики. Наша статистика всегда открыта."/>
            <p:cNvSpPr txBox="1"/>
            <p:nvPr/>
          </p:nvSpPr>
          <p:spPr>
            <a:xfrm>
              <a:off x="0" y="10213814"/>
              <a:ext cx="8150404" cy="10471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sz="2000">
                  <a:solidFill>
                    <a:srgbClr val="7C7C7C"/>
                  </a:solidFill>
                </a:defRPr>
              </a:pPr>
              <a:r>
                <a:t>* По данным Яндекс.Метрики.</a:t>
              </a:r>
              <a:br/>
              <a:r>
                <a:t>Наша статистика всегда открыта.</a:t>
              </a:r>
            </a:p>
          </p:txBody>
        </p:sp>
        <p:sp>
          <p:nvSpPr>
            <p:cNvPr id="193" name="Среднестатистический читатель КГ — мужчина 25–44 ГОДА"/>
            <p:cNvSpPr txBox="1"/>
            <p:nvPr/>
          </p:nvSpPr>
          <p:spPr>
            <a:xfrm>
              <a:off x="1087123" y="0"/>
              <a:ext cx="5976157" cy="2648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cap="all" sz="3300">
                  <a:solidFill>
                    <a:srgbClr val="2C2C2C"/>
                  </a:solidFill>
                </a:defRPr>
              </a:pPr>
              <a:r>
                <a:t>Среднестатистический</a:t>
              </a:r>
              <a:br/>
              <a:r>
                <a:t>читатель КГ —</a:t>
              </a:r>
              <a:br/>
              <a:r>
                <a:t>мужчина 25–44 ГОДА</a:t>
              </a:r>
            </a:p>
          </p:txBody>
        </p:sp>
      </p:grpSp>
      <p:graphicFrame>
        <p:nvGraphicFramePr>
          <p:cNvPr id="195" name="Интересы читателей «КГ-Портала»"/>
          <p:cNvGraphicFramePr/>
          <p:nvPr/>
        </p:nvGraphicFramePr>
        <p:xfrm>
          <a:off x="8778473" y="1668198"/>
          <a:ext cx="14948707" cy="11001315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pull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Наши рекламные площади"/>
          <p:cNvSpPr txBox="1"/>
          <p:nvPr/>
        </p:nvSpPr>
        <p:spPr>
          <a:xfrm>
            <a:off x="254000" y="159568"/>
            <a:ext cx="6568331" cy="697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Наши рекламные площади</a:t>
            </a:r>
          </a:p>
        </p:txBody>
      </p:sp>
      <p:pic>
        <p:nvPicPr>
          <p:cNvPr id="198" name="macbook_safari_ironman3.jpg" descr="macbook_safari_ironman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258944" y="1671218"/>
            <a:ext cx="18021057" cy="1206829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01" name="Группа"/>
          <p:cNvGrpSpPr/>
          <p:nvPr/>
        </p:nvGrpSpPr>
        <p:grpSpPr>
          <a:xfrm>
            <a:off x="1066800" y="2369361"/>
            <a:ext cx="11427004" cy="3394837"/>
            <a:chOff x="0" y="0"/>
            <a:chExt cx="11427003" cy="3394835"/>
          </a:xfrm>
        </p:grpSpPr>
        <p:sp>
          <p:nvSpPr>
            <p:cNvPr id="199" name="Мы первыми в рунете предложили менять дизайн сайта под конкретные проекты"/>
            <p:cNvSpPr txBox="1"/>
            <p:nvPr/>
          </p:nvSpPr>
          <p:spPr>
            <a:xfrm>
              <a:off x="0" y="-1"/>
              <a:ext cx="11427004" cy="10778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pPr>
              <a:r>
                <a:t>Мы первыми в рунете предложили</a:t>
              </a:r>
              <a:br/>
              <a:r>
                <a:t>менять дизайн сайта под конкретные проекты</a:t>
              </a:r>
            </a:p>
          </p:txBody>
        </p:sp>
        <p:sp>
          <p:nvSpPr>
            <p:cNvPr id="200" name="Этот вид рекламы — «брендирование», «редизайн» — начал быстро набирать популярность среди кинопрокатных и не только компаний, а число проведённых нами брендирований приближается к двумстам"/>
            <p:cNvSpPr txBox="1"/>
            <p:nvPr/>
          </p:nvSpPr>
          <p:spPr>
            <a:xfrm>
              <a:off x="457200" y="1458889"/>
              <a:ext cx="10512604" cy="19359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pPr>
              <a:r>
                <a:t> Этот вид рекламы — </a:t>
              </a:r>
              <a:r>
                <a:rPr i="1"/>
                <a:t>«брендирование», «редизайн»</a:t>
              </a:r>
              <a:r>
                <a:t> — начал быстро набирать популярность среди кинопрокатных</a:t>
              </a:r>
              <a:br/>
              <a:r>
                <a:t>и не только компаний, а число проведённых нами брендирований приближается к двумстам</a:t>
              </a:r>
            </a:p>
          </p:txBody>
        </p:sp>
      </p:grpSp>
      <p:grpSp>
        <p:nvGrpSpPr>
          <p:cNvPr id="204" name="Группа"/>
          <p:cNvGrpSpPr/>
          <p:nvPr/>
        </p:nvGrpSpPr>
        <p:grpSpPr>
          <a:xfrm>
            <a:off x="1102351" y="9684551"/>
            <a:ext cx="11839380" cy="2855898"/>
            <a:chOff x="0" y="0"/>
            <a:chExt cx="11839377" cy="2855896"/>
          </a:xfrm>
        </p:grpSpPr>
        <p:pic>
          <p:nvPicPr>
            <p:cNvPr id="202" name="gmo.png" descr="gmo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146706"/>
              <a:ext cx="1337164" cy="10944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3" name="Ах да, изготовить для вас брендирование, баннеры или промо-сайт мы можем в собственной студии «КГ-Дизайн» — www.kg-design.ru…"/>
            <p:cNvSpPr txBox="1"/>
            <p:nvPr/>
          </p:nvSpPr>
          <p:spPr>
            <a:xfrm>
              <a:off x="1786267" y="0"/>
              <a:ext cx="10053111" cy="28558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009D76"/>
                  </a:solidFill>
                </a:defRPr>
              </a:pPr>
              <a:r>
                <a:t>Ах да, изготовить для вас брендирование, баннеры</a:t>
              </a:r>
              <a:br/>
              <a:r>
                <a:t>или промо-сайт мы можем в собственной студии «КГ-Дизайн» — www.kg-design.ru</a:t>
              </a:r>
            </a:p>
            <a:p>
              <a:pPr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009D76"/>
                  </a:solidFill>
                </a:defRPr>
              </a:pPr>
              <a:r>
                <a:t>Оценить готовые редизайны можно по ссылке</a:t>
              </a:r>
              <a:br/>
              <a:r>
                <a:t>www.kg-design.ru/#branding</a:t>
              </a:r>
            </a:p>
          </p:txBody>
        </p:sp>
      </p:grpSp>
      <p:grpSp>
        <p:nvGrpSpPr>
          <p:cNvPr id="207" name="Группа"/>
          <p:cNvGrpSpPr/>
          <p:nvPr/>
        </p:nvGrpSpPr>
        <p:grpSpPr>
          <a:xfrm>
            <a:off x="1066800" y="6640033"/>
            <a:ext cx="11427004" cy="1990531"/>
            <a:chOff x="0" y="0"/>
            <a:chExt cx="11427003" cy="1990529"/>
          </a:xfrm>
        </p:grpSpPr>
        <p:sp>
          <p:nvSpPr>
            <p:cNvPr id="205" name="Помимо стандартных баннеров, мы размещаем медиа-баннеры с роликами, кадрами и другой информацией"/>
            <p:cNvSpPr txBox="1"/>
            <p:nvPr/>
          </p:nvSpPr>
          <p:spPr>
            <a:xfrm>
              <a:off x="0" y="-1"/>
              <a:ext cx="11427004" cy="9955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pPr>
              <a:r>
                <a:t>Помимо стандартных баннеров, мы размещаем медиа-баннеры</a:t>
              </a:r>
              <a:br/>
              <a:r>
                <a:t>с роликами, кадрами и другой информацией</a:t>
              </a:r>
            </a:p>
          </p:txBody>
        </p:sp>
        <p:sp>
          <p:nvSpPr>
            <p:cNvPr id="206" name="Мы открыты для любых рекламных предложений"/>
            <p:cNvSpPr txBox="1"/>
            <p:nvPr/>
          </p:nvSpPr>
          <p:spPr>
            <a:xfrm>
              <a:off x="245159" y="1428319"/>
              <a:ext cx="10936685" cy="5622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Мы открыты для любых рекламных предложений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pull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3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4" grpId="3"/>
      <p:bldP build="whole" bldLvl="1" animBg="1" rev="0" advAuto="0" spid="201" grpId="1"/>
      <p:bldP build="whole" bldLvl="1" animBg="1" rev="0" advAuto="0" spid="207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Наши рекламные площади"/>
          <p:cNvSpPr txBox="1"/>
          <p:nvPr/>
        </p:nvSpPr>
        <p:spPr>
          <a:xfrm>
            <a:off x="254000" y="159568"/>
            <a:ext cx="6568331" cy="697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Наши рекламные площади</a:t>
            </a:r>
          </a:p>
        </p:txBody>
      </p:sp>
      <p:grpSp>
        <p:nvGrpSpPr>
          <p:cNvPr id="212" name="Группа"/>
          <p:cNvGrpSpPr/>
          <p:nvPr/>
        </p:nvGrpSpPr>
        <p:grpSpPr>
          <a:xfrm>
            <a:off x="7173813" y="1637841"/>
            <a:ext cx="9677778" cy="766693"/>
            <a:chOff x="0" y="0"/>
            <a:chExt cx="9677776" cy="766692"/>
          </a:xfrm>
        </p:grpSpPr>
        <p:sp>
          <p:nvSpPr>
            <p:cNvPr id="210" name="Что и как можно разместить на КГ"/>
            <p:cNvSpPr txBox="1"/>
            <p:nvPr/>
          </p:nvSpPr>
          <p:spPr>
            <a:xfrm>
              <a:off x="0" y="-1"/>
              <a:ext cx="9677777" cy="6613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>
              <a:lvl1pPr algn="ctr">
                <a:lnSpc>
                  <a:spcPct val="120000"/>
                </a:lnSpc>
                <a:spcBef>
                  <a:spcPts val="3200"/>
                </a:spcBef>
                <a:defRPr cap="all" sz="3600">
                  <a:solidFill>
                    <a:srgbClr val="2C2C2C"/>
                  </a:solidFill>
                </a:defRPr>
              </a:lvl1pPr>
            </a:lstStyle>
            <a:p>
              <a:pPr/>
              <a:r>
                <a:t>Что и как можно разместить на КГ</a:t>
              </a:r>
            </a:p>
          </p:txBody>
        </p:sp>
        <p:sp>
          <p:nvSpPr>
            <p:cNvPr id="211" name="Линия"/>
            <p:cNvSpPr/>
            <p:nvPr/>
          </p:nvSpPr>
          <p:spPr>
            <a:xfrm>
              <a:off x="406695" y="766692"/>
              <a:ext cx="8864386" cy="1"/>
            </a:xfrm>
            <a:prstGeom prst="line">
              <a:avLst/>
            </a:prstGeom>
            <a:noFill/>
            <a:ln w="25400" cap="flat">
              <a:solidFill>
                <a:srgbClr val="2C2C2C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600">
                  <a:latin typeface="+mn-lt"/>
                  <a:ea typeface="+mn-ea"/>
                  <a:cs typeface="+mn-cs"/>
                  <a:sym typeface="Helvetica Light"/>
                </a:defRPr>
              </a:pPr>
            </a:p>
          </p:txBody>
        </p:sp>
      </p:grpSp>
      <p:grpSp>
        <p:nvGrpSpPr>
          <p:cNvPr id="216" name="Группа"/>
          <p:cNvGrpSpPr/>
          <p:nvPr/>
        </p:nvGrpSpPr>
        <p:grpSpPr>
          <a:xfrm>
            <a:off x="1907083" y="3277211"/>
            <a:ext cx="11282655" cy="1216192"/>
            <a:chOff x="0" y="0"/>
            <a:chExt cx="11282653" cy="1216191"/>
          </a:xfrm>
        </p:grpSpPr>
        <p:sp>
          <p:nvSpPr>
            <p:cNvPr id="213" name="Статичное, анимированное или с эффектом 3D"/>
            <p:cNvSpPr txBox="1"/>
            <p:nvPr/>
          </p:nvSpPr>
          <p:spPr>
            <a:xfrm>
              <a:off x="0" y="651110"/>
              <a:ext cx="8222437" cy="525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C8822F"/>
                  </a:solidFill>
                </a:defRPr>
              </a:lvl1pPr>
            </a:lstStyle>
            <a:p>
              <a:pPr/>
              <a:r>
                <a:t>Статичное, анимированное или с эффектом 3D</a:t>
              </a:r>
            </a:p>
          </p:txBody>
        </p:sp>
        <p:sp>
          <p:nvSpPr>
            <p:cNvPr id="214" name="Брендирование сайта"/>
            <p:cNvSpPr txBox="1"/>
            <p:nvPr/>
          </p:nvSpPr>
          <p:spPr>
            <a:xfrm>
              <a:off x="3268571" y="100054"/>
              <a:ext cx="4936494" cy="5622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Брендирование сайта</a:t>
              </a:r>
            </a:p>
          </p:txBody>
        </p:sp>
        <p:pic>
          <p:nvPicPr>
            <p:cNvPr id="215" name="branding_parallax.png" descr="branding_parallax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9718978" y="0"/>
              <a:ext cx="1563676" cy="12161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20" name="Группа"/>
          <p:cNvGrpSpPr/>
          <p:nvPr/>
        </p:nvGrpSpPr>
        <p:grpSpPr>
          <a:xfrm>
            <a:off x="1907083" y="5155265"/>
            <a:ext cx="10994619" cy="1076414"/>
            <a:chOff x="0" y="0"/>
            <a:chExt cx="10994618" cy="1076412"/>
          </a:xfrm>
        </p:grpSpPr>
        <p:sp>
          <p:nvSpPr>
            <p:cNvPr id="217" name="На первом, втором или третьем экране"/>
            <p:cNvSpPr txBox="1"/>
            <p:nvPr/>
          </p:nvSpPr>
          <p:spPr>
            <a:xfrm>
              <a:off x="0" y="551055"/>
              <a:ext cx="8222437" cy="525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379E1C"/>
                  </a:solidFill>
                </a:defRPr>
              </a:lvl1pPr>
            </a:lstStyle>
            <a:p>
              <a:pPr/>
              <a:r>
                <a:t>На первом, втором или третьем экране</a:t>
              </a:r>
            </a:p>
          </p:txBody>
        </p:sp>
        <p:sp>
          <p:nvSpPr>
            <p:cNvPr id="218" name="Боковой баннер"/>
            <p:cNvSpPr txBox="1"/>
            <p:nvPr/>
          </p:nvSpPr>
          <p:spPr>
            <a:xfrm>
              <a:off x="4540773" y="0"/>
              <a:ext cx="3683546" cy="5622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Боковой баннер</a:t>
              </a:r>
            </a:p>
          </p:txBody>
        </p:sp>
        <p:pic>
          <p:nvPicPr>
            <p:cNvPr id="219" name="branding_sides.png" descr="branding_sides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9927818" y="70784"/>
              <a:ext cx="1066801" cy="7493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24" name="Группа"/>
          <p:cNvGrpSpPr/>
          <p:nvPr/>
        </p:nvGrpSpPr>
        <p:grpSpPr>
          <a:xfrm>
            <a:off x="1907083" y="6933265"/>
            <a:ext cx="10962869" cy="1546610"/>
            <a:chOff x="0" y="0"/>
            <a:chExt cx="10962868" cy="1546609"/>
          </a:xfrm>
        </p:grpSpPr>
        <p:sp>
          <p:nvSpPr>
            <p:cNvPr id="221" name="Композиция из бокового баннера  и «перекладины» по центру"/>
            <p:cNvSpPr txBox="1"/>
            <p:nvPr/>
          </p:nvSpPr>
          <p:spPr>
            <a:xfrm>
              <a:off x="0" y="551055"/>
              <a:ext cx="8222437" cy="9955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pPr>
              <a:r>
                <a:rPr>
                  <a:solidFill>
                    <a:srgbClr val="379E1C"/>
                  </a:solidFill>
                </a:rPr>
                <a:t>Композиция из бокового баннера</a:t>
              </a:r>
              <a:r>
                <a:t> </a:t>
              </a:r>
              <a:br/>
              <a:r>
                <a:rPr>
                  <a:solidFill>
                    <a:schemeClr val="accent1"/>
                  </a:solidFill>
                </a:rPr>
                <a:t>и «перекладины» по центру</a:t>
              </a:r>
            </a:p>
          </p:txBody>
        </p:sp>
        <p:sp>
          <p:nvSpPr>
            <p:cNvPr id="222" name="«Томагавк»"/>
            <p:cNvSpPr txBox="1"/>
            <p:nvPr/>
          </p:nvSpPr>
          <p:spPr>
            <a:xfrm>
              <a:off x="5631218" y="0"/>
              <a:ext cx="2573847" cy="5622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«Томагавк»</a:t>
              </a:r>
            </a:p>
          </p:txBody>
        </p:sp>
        <p:pic>
          <p:nvPicPr>
            <p:cNvPr id="223" name="branding_tomahawk.png" descr="branding_tomahawk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9959568" y="403563"/>
              <a:ext cx="1003301" cy="6223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28" name="Группа"/>
          <p:cNvGrpSpPr/>
          <p:nvPr/>
        </p:nvGrpSpPr>
        <p:grpSpPr>
          <a:xfrm>
            <a:off x="1265135" y="9028765"/>
            <a:ext cx="11707109" cy="1270001"/>
            <a:chOff x="0" y="0"/>
            <a:chExt cx="11707108" cy="1270000"/>
          </a:xfrm>
        </p:grpSpPr>
        <p:sp>
          <p:nvSpPr>
            <p:cNvPr id="225" name="Баннер над основным контентом сайта"/>
            <p:cNvSpPr/>
            <p:nvPr/>
          </p:nvSpPr>
          <p:spPr>
            <a:xfrm>
              <a:off x="0" y="512955"/>
              <a:ext cx="8864385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chemeClr val="accent1"/>
                  </a:solidFill>
                </a:defRPr>
              </a:lvl1pPr>
            </a:lstStyle>
            <a:p>
              <a:pPr/>
              <a:r>
                <a:t>Баннер над основным контентом сайта</a:t>
              </a:r>
            </a:p>
          </p:txBody>
        </p:sp>
        <p:sp>
          <p:nvSpPr>
            <p:cNvPr id="226" name="«ПЕРЕКЛАДИНА»"/>
            <p:cNvSpPr/>
            <p:nvPr/>
          </p:nvSpPr>
          <p:spPr>
            <a:xfrm>
              <a:off x="8847012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«ПЕРЕКЛАДИНА»</a:t>
              </a:r>
            </a:p>
          </p:txBody>
        </p:sp>
        <p:pic>
          <p:nvPicPr>
            <p:cNvPr id="227" name="branding_arc.png" descr="branding_arc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24780" t="0" r="24780" b="0"/>
            <a:stretch>
              <a:fillRect/>
            </a:stretch>
          </p:blipFill>
          <p:spPr>
            <a:xfrm>
              <a:off x="10546451" y="189960"/>
              <a:ext cx="1160658" cy="10546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32" name="Группа"/>
          <p:cNvGrpSpPr/>
          <p:nvPr/>
        </p:nvGrpSpPr>
        <p:grpSpPr>
          <a:xfrm>
            <a:off x="1907083" y="11070807"/>
            <a:ext cx="10994619" cy="1280162"/>
            <a:chOff x="0" y="0"/>
            <a:chExt cx="10994618" cy="1280160"/>
          </a:xfrm>
        </p:grpSpPr>
        <p:sp>
          <p:nvSpPr>
            <p:cNvPr id="229" name="Занятие сразу всех рекламных позиций на сайте"/>
            <p:cNvSpPr txBox="1"/>
            <p:nvPr/>
          </p:nvSpPr>
          <p:spPr>
            <a:xfrm>
              <a:off x="0" y="655313"/>
              <a:ext cx="8222437" cy="525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lvl1pPr>
            </a:lstStyle>
            <a:p>
              <a:pPr/>
              <a:r>
                <a:t>Занятие сразу всех рекламных позиций на сайте</a:t>
              </a:r>
            </a:p>
          </p:txBody>
        </p:sp>
        <p:sp>
          <p:nvSpPr>
            <p:cNvPr id="230" name="«Супербрендирование»"/>
            <p:cNvSpPr txBox="1"/>
            <p:nvPr/>
          </p:nvSpPr>
          <p:spPr>
            <a:xfrm>
              <a:off x="2932964" y="104257"/>
              <a:ext cx="5272101" cy="5622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2C2C2C"/>
                  </a:solidFill>
                </a:defRPr>
              </a:lvl1pPr>
            </a:lstStyle>
            <a:p>
              <a:pPr/>
              <a:r>
                <a:t>«Супербрендирование»</a:t>
              </a:r>
            </a:p>
          </p:txBody>
        </p:sp>
        <p:pic>
          <p:nvPicPr>
            <p:cNvPr id="231" name="branding_ironman.png" descr="branding_ironman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9927818" y="0"/>
              <a:ext cx="1066801" cy="128016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33" name="ad_scheme_290120-1.png" descr="ad_scheme_290120-1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5100101" y="3275707"/>
            <a:ext cx="6858001" cy="927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pull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3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Class="entr" nodeType="afterEffect" presetID="10" grpId="3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Class="entr" nodeType="afterEffect" presetID="10" grpId="4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9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Class="entr" nodeType="afterEffect" presetID="10" grpId="5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3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Class="entr" nodeType="afterEffect" presetID="10" grpId="6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0" grpId="3"/>
      <p:bldP build="whole" bldLvl="1" animBg="1" rev="0" advAuto="0" spid="212" grpId="1"/>
      <p:bldP build="whole" bldLvl="1" animBg="1" rev="0" advAuto="0" spid="224" grpId="4"/>
      <p:bldP build="whole" bldLvl="1" animBg="1" rev="0" advAuto="0" spid="232" grpId="6"/>
      <p:bldP build="whole" bldLvl="1" animBg="1" rev="0" advAuto="0" spid="228" grpId="5"/>
      <p:bldP build="whole" bldLvl="1" animBg="1" rev="0" advAuto="0" spid="216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Реклама в наших подкастах"/>
          <p:cNvSpPr txBox="1"/>
          <p:nvPr/>
        </p:nvSpPr>
        <p:spPr>
          <a:xfrm>
            <a:off x="254000" y="159568"/>
            <a:ext cx="6771234" cy="697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Реклама в наших подкастах</a:t>
            </a:r>
          </a:p>
        </p:txBody>
      </p:sp>
      <p:sp>
        <p:nvSpPr>
          <p:cNvPr id="236" name="Одно из самых популярных явлений на КГ — это авторские подкасты"/>
          <p:cNvSpPr txBox="1"/>
          <p:nvPr/>
        </p:nvSpPr>
        <p:spPr>
          <a:xfrm>
            <a:off x="2416162" y="1813568"/>
            <a:ext cx="19529604" cy="636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algn="ctr">
              <a:lnSpc>
                <a:spcPct val="120000"/>
              </a:lnSpc>
              <a:spcBef>
                <a:spcPts val="3200"/>
              </a:spcBef>
              <a:defRPr cap="all" sz="3500">
                <a:solidFill>
                  <a:srgbClr val="2C2C2C"/>
                </a:solidFill>
              </a:defRPr>
            </a:pPr>
            <a:r>
              <a:t>Одно из самых популярных явлений на КГ — это </a:t>
            </a:r>
            <a:r>
              <a:rPr b="1"/>
              <a:t>авторские подкасты</a:t>
            </a:r>
          </a:p>
        </p:txBody>
      </p:sp>
      <p:sp>
        <p:nvSpPr>
          <p:cNvPr id="237" name="Их тематика охватывает все разделы сайта: у нас есть подкасты о кино (даже три), сериалах, играх и аниме"/>
          <p:cNvSpPr txBox="1"/>
          <p:nvPr/>
        </p:nvSpPr>
        <p:spPr>
          <a:xfrm>
            <a:off x="6935698" y="3359961"/>
            <a:ext cx="13763804" cy="1077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>
              <a:lnSpc>
                <a:spcPct val="120000"/>
              </a:lnSpc>
              <a:spcBef>
                <a:spcPts val="3200"/>
              </a:spcBef>
              <a:defRPr sz="3000">
                <a:solidFill>
                  <a:srgbClr val="525252"/>
                </a:solidFill>
              </a:defRPr>
            </a:pPr>
            <a:r>
              <a:t>Их тематика охватывает все разделы сайта: у нас есть</a:t>
            </a:r>
            <a:br/>
            <a:r>
              <a:t>подкасты о кино (даже три), сериалах, играх и аниме</a:t>
            </a:r>
          </a:p>
        </p:txBody>
      </p:sp>
      <p:sp>
        <p:nvSpPr>
          <p:cNvPr id="238" name="Новые выпуски подкастов выходят раз в неделю или чаще. Каждый выпуск активно обсуждается посетителями КГ"/>
          <p:cNvSpPr txBox="1"/>
          <p:nvPr/>
        </p:nvSpPr>
        <p:spPr>
          <a:xfrm>
            <a:off x="6935698" y="4871261"/>
            <a:ext cx="13763804" cy="1077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>
              <a:lnSpc>
                <a:spcPct val="120000"/>
              </a:lnSpc>
              <a:spcBef>
                <a:spcPts val="3200"/>
              </a:spcBef>
              <a:defRPr sz="3000">
                <a:solidFill>
                  <a:srgbClr val="525252"/>
                </a:solidFill>
              </a:defRPr>
            </a:pPr>
            <a:r>
              <a:t>Новые выпуски подкастов выходят раз в неделю или чаще.</a:t>
            </a:r>
            <a:br/>
            <a:r>
              <a:t>Каждый выпуск активно обсуждается посетителями КГ</a:t>
            </a:r>
          </a:p>
        </p:txBody>
      </p:sp>
      <p:sp>
        <p:nvSpPr>
          <p:cNvPr id="239" name="Флагманские подкасты — «Лазер-шоу &quot;Три дебила&quot;» и «Телеовощи» — слушают от 20 до 40 тысяч человек. Более молодые подкасты об играх и аниме быстро набирают популярность"/>
          <p:cNvSpPr txBox="1"/>
          <p:nvPr/>
        </p:nvSpPr>
        <p:spPr>
          <a:xfrm>
            <a:off x="7035800" y="6830236"/>
            <a:ext cx="8791728" cy="19359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>
              <a:lnSpc>
                <a:spcPct val="120000"/>
              </a:lnSpc>
              <a:spcBef>
                <a:spcPts val="3200"/>
              </a:spcBef>
              <a:defRPr sz="2700">
                <a:solidFill>
                  <a:srgbClr val="525252"/>
                </a:solidFill>
              </a:defRPr>
            </a:lvl1pPr>
          </a:lstStyle>
          <a:p>
            <a:pPr/>
            <a:r>
              <a:t>Флагманские подкасты — «Лазер-шоу "Три дебила"» и «Телеовощи» — слушают от 20 до 40 тысяч человек. Более молодые подкасты об играх и аниме быстро набирают популярность</a:t>
            </a:r>
          </a:p>
        </p:txBody>
      </p:sp>
      <p:sp>
        <p:nvSpPr>
          <p:cNvPr id="240" name="Подкасты КГ занимают первые места в iTunes — мы лидируем на главной странице раздела «Подкасты» и в разделах «Игры», а в категории «ТВ и кино» от нас и вовсе не протолкнуться"/>
          <p:cNvSpPr txBox="1"/>
          <p:nvPr/>
        </p:nvSpPr>
        <p:spPr>
          <a:xfrm>
            <a:off x="7023100" y="9243236"/>
            <a:ext cx="8791728" cy="19359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>
              <a:lnSpc>
                <a:spcPct val="120000"/>
              </a:lnSpc>
              <a:spcBef>
                <a:spcPts val="3200"/>
              </a:spcBef>
              <a:defRPr sz="2700">
                <a:solidFill>
                  <a:srgbClr val="525252"/>
                </a:solidFill>
              </a:defRPr>
            </a:lvl1pPr>
          </a:lstStyle>
          <a:p>
            <a:pPr/>
            <a:r>
              <a:t>Подкасты КГ занимают первые места в iTunes — мы лидируем на главной странице раздела «Подкасты» и в разделах «Игры», а в категории «ТВ и кино» от нас и вовсе не протолкнуться</a:t>
            </a:r>
          </a:p>
        </p:txBody>
      </p:sp>
      <p:sp>
        <p:nvSpPr>
          <p:cNvPr id="241" name="ВАШУ РЕКЛАМУ действительно УСЛЫШАТ"/>
          <p:cNvSpPr txBox="1"/>
          <p:nvPr/>
        </p:nvSpPr>
        <p:spPr>
          <a:xfrm>
            <a:off x="7017642" y="12030713"/>
            <a:ext cx="9306204" cy="525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>
              <a:lnSpc>
                <a:spcPct val="120000"/>
              </a:lnSpc>
              <a:spcBef>
                <a:spcPts val="3200"/>
              </a:spcBef>
              <a:defRPr cap="all" sz="2600">
                <a:solidFill>
                  <a:srgbClr val="009D76"/>
                </a:solidFill>
              </a:defRPr>
            </a:pPr>
            <a:r>
              <a:t>ВАШУ РЕКЛАМУ действительно </a:t>
            </a:r>
            <a:r>
              <a:rPr i="1"/>
              <a:t>УСЛЫШАТ</a:t>
            </a:r>
          </a:p>
        </p:txBody>
      </p:sp>
      <p:pic>
        <p:nvPicPr>
          <p:cNvPr id="242" name="podcasts_iphone.png" descr="podcasts_iphon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59121" y="2826481"/>
            <a:ext cx="6582713" cy="1090212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3" name="podcasts_itunes2.png" descr="podcasts_itunes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968697" y="5868720"/>
            <a:ext cx="10660771" cy="77541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pull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Class="entr" nodeType="afterEffect" presetID="10" grpId="3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3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Class="entr" nodeType="afterEffect" presetID="10" grpId="4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9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Class="entr" nodeType="afterEffect" presetID="10" grpId="5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3" dur="3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Class="entr" nodeType="afterEffect" presetID="10" grpId="6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7" grpId="2"/>
      <p:bldP build="whole" bldLvl="1" animBg="1" rev="0" advAuto="0" spid="239" grpId="4"/>
      <p:bldP build="whole" bldLvl="1" animBg="1" rev="0" advAuto="0" spid="241" grpId="6"/>
      <p:bldP build="whole" bldLvl="1" animBg="1" rev="0" advAuto="0" spid="238" grpId="3"/>
      <p:bldP build="whole" bldLvl="1" animBg="1" rev="0" advAuto="0" spid="236" grpId="1"/>
      <p:bldP build="whole" bldLvl="1" animBg="1" rev="0" advAuto="0" spid="240" grpId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Наши спецпроекты"/>
          <p:cNvSpPr txBox="1"/>
          <p:nvPr/>
        </p:nvSpPr>
        <p:spPr>
          <a:xfrm>
            <a:off x="254000" y="159568"/>
            <a:ext cx="4688384" cy="697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Наши спецпроекты</a:t>
            </a:r>
          </a:p>
        </p:txBody>
      </p:sp>
      <p:grpSp>
        <p:nvGrpSpPr>
          <p:cNvPr id="248" name="Группа"/>
          <p:cNvGrpSpPr/>
          <p:nvPr/>
        </p:nvGrpSpPr>
        <p:grpSpPr>
          <a:xfrm>
            <a:off x="13955613" y="2138892"/>
            <a:ext cx="16688178" cy="2227193"/>
            <a:chOff x="0" y="0"/>
            <a:chExt cx="16688176" cy="2227192"/>
          </a:xfrm>
        </p:grpSpPr>
        <p:sp>
          <p:nvSpPr>
            <p:cNvPr id="246" name="Помимо размещения баннерной рекламы, мы придумываем и проводим различные рекламные акции"/>
            <p:cNvSpPr/>
            <p:nvPr/>
          </p:nvSpPr>
          <p:spPr>
            <a:xfrm>
              <a:off x="0" y="0"/>
              <a:ext cx="16688177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3200"/>
                </a:spcBef>
                <a:defRPr cap="all" sz="3600">
                  <a:solidFill>
                    <a:srgbClr val="2C2C2C"/>
                  </a:solidFill>
                </a:defRPr>
              </a:pPr>
              <a:r>
                <a:rPr sz="2600">
                  <a:solidFill>
                    <a:srgbClr val="7C7C7C"/>
                  </a:solidFill>
                </a:rPr>
                <a:t>Помимо размещения баннерной рекламы,</a:t>
              </a:r>
              <a:br>
                <a:rPr sz="2600">
                  <a:solidFill>
                    <a:srgbClr val="7C7C7C"/>
                  </a:solidFill>
                </a:rPr>
              </a:br>
              <a:r>
                <a:rPr>
                  <a:solidFill>
                    <a:srgbClr val="009D76"/>
                  </a:solidFill>
                </a:rPr>
                <a:t>мы придумываем и проводим</a:t>
              </a:r>
              <a:br>
                <a:rPr>
                  <a:solidFill>
                    <a:srgbClr val="009D76"/>
                  </a:solidFill>
                </a:rPr>
              </a:br>
              <a:r>
                <a:rPr>
                  <a:solidFill>
                    <a:srgbClr val="009D76"/>
                  </a:solidFill>
                </a:rPr>
                <a:t>различные рекламные акции</a:t>
              </a:r>
            </a:p>
          </p:txBody>
        </p:sp>
        <p:sp>
          <p:nvSpPr>
            <p:cNvPr id="247" name="Линия"/>
            <p:cNvSpPr/>
            <p:nvPr/>
          </p:nvSpPr>
          <p:spPr>
            <a:xfrm>
              <a:off x="61479" y="2227192"/>
              <a:ext cx="13720419" cy="1"/>
            </a:xfrm>
            <a:prstGeom prst="line">
              <a:avLst/>
            </a:prstGeom>
            <a:noFill/>
            <a:ln w="25400" cap="flat">
              <a:solidFill>
                <a:srgbClr val="C5C5C5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>
                <a:defRPr sz="3600">
                  <a:latin typeface="+mn-lt"/>
                  <a:ea typeface="+mn-ea"/>
                  <a:cs typeface="+mn-cs"/>
                  <a:sym typeface="Helvetica Light"/>
                </a:defRPr>
              </a:pPr>
            </a:p>
          </p:txBody>
        </p:sp>
      </p:grpSp>
      <p:grpSp>
        <p:nvGrpSpPr>
          <p:cNvPr id="251" name="Группа"/>
          <p:cNvGrpSpPr/>
          <p:nvPr/>
        </p:nvGrpSpPr>
        <p:grpSpPr>
          <a:xfrm>
            <a:off x="13289545" y="5446594"/>
            <a:ext cx="6107706" cy="1127985"/>
            <a:chOff x="10588" y="0"/>
            <a:chExt cx="6107704" cy="1127983"/>
          </a:xfrm>
        </p:grpSpPr>
        <p:sp>
          <p:nvSpPr>
            <p:cNvPr id="249" name="Розыгрыши билетов"/>
            <p:cNvSpPr txBox="1"/>
            <p:nvPr/>
          </p:nvSpPr>
          <p:spPr>
            <a:xfrm>
              <a:off x="10588" y="0"/>
              <a:ext cx="4585817" cy="5622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F07000"/>
                  </a:solidFill>
                </a:defRPr>
              </a:lvl1pPr>
            </a:lstStyle>
            <a:p>
              <a:pPr/>
              <a:r>
                <a:t>Розыгрыши билетов</a:t>
              </a:r>
            </a:p>
          </p:txBody>
        </p:sp>
        <p:sp>
          <p:nvSpPr>
            <p:cNvPr id="250" name="На премьеры и спецпоказы фильмов"/>
            <p:cNvSpPr txBox="1"/>
            <p:nvPr/>
          </p:nvSpPr>
          <p:spPr>
            <a:xfrm>
              <a:off x="12700" y="602626"/>
              <a:ext cx="6105594" cy="525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lvl1pPr>
            </a:lstStyle>
            <a:p>
              <a:pPr/>
              <a:r>
                <a:t>На премьеры и спецпоказы фильмов</a:t>
              </a:r>
            </a:p>
          </p:txBody>
        </p:sp>
      </p:grpSp>
      <p:grpSp>
        <p:nvGrpSpPr>
          <p:cNvPr id="254" name="Группа"/>
          <p:cNvGrpSpPr/>
          <p:nvPr/>
        </p:nvGrpSpPr>
        <p:grpSpPr>
          <a:xfrm>
            <a:off x="12273545" y="7478594"/>
            <a:ext cx="4369830" cy="1127985"/>
            <a:chOff x="10588" y="0"/>
            <a:chExt cx="4369829" cy="1127983"/>
          </a:xfrm>
        </p:grpSpPr>
        <p:sp>
          <p:nvSpPr>
            <p:cNvPr id="252" name="Розыгрыши призов"/>
            <p:cNvSpPr txBox="1"/>
            <p:nvPr/>
          </p:nvSpPr>
          <p:spPr>
            <a:xfrm>
              <a:off x="10588" y="0"/>
              <a:ext cx="4369830" cy="5622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F07000"/>
                  </a:solidFill>
                </a:defRPr>
              </a:lvl1pPr>
            </a:lstStyle>
            <a:p>
              <a:pPr/>
              <a:r>
                <a:t>Розыгрыши призов</a:t>
              </a:r>
            </a:p>
          </p:txBody>
        </p:sp>
        <p:sp>
          <p:nvSpPr>
            <p:cNvPr id="253" name="От компаний-партнёров"/>
            <p:cNvSpPr txBox="1"/>
            <p:nvPr/>
          </p:nvSpPr>
          <p:spPr>
            <a:xfrm>
              <a:off x="12700" y="602626"/>
              <a:ext cx="3978207" cy="525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lvl1pPr>
            </a:lstStyle>
            <a:p>
              <a:pPr/>
              <a:r>
                <a:t>От компаний-партнёров</a:t>
              </a:r>
            </a:p>
          </p:txBody>
        </p:sp>
      </p:grpSp>
      <p:sp>
        <p:nvSpPr>
          <p:cNvPr id="255" name="Конкурсы с призами"/>
          <p:cNvSpPr txBox="1"/>
          <p:nvPr/>
        </p:nvSpPr>
        <p:spPr>
          <a:xfrm>
            <a:off x="12527545" y="9510594"/>
            <a:ext cx="4639395" cy="562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>
              <a:lnSpc>
                <a:spcPct val="120000"/>
              </a:lnSpc>
              <a:spcBef>
                <a:spcPts val="3200"/>
              </a:spcBef>
              <a:defRPr cap="all" sz="3000">
                <a:solidFill>
                  <a:srgbClr val="F07000"/>
                </a:solidFill>
              </a:defRPr>
            </a:lvl1pPr>
          </a:lstStyle>
          <a:p>
            <a:pPr/>
            <a:r>
              <a:t>Конкурсы с призами</a:t>
            </a:r>
          </a:p>
        </p:txBody>
      </p:sp>
      <p:grpSp>
        <p:nvGrpSpPr>
          <p:cNvPr id="258" name="Группа"/>
          <p:cNvGrpSpPr/>
          <p:nvPr/>
        </p:nvGrpSpPr>
        <p:grpSpPr>
          <a:xfrm>
            <a:off x="13289545" y="11034594"/>
            <a:ext cx="1297512" cy="1872628"/>
            <a:chOff x="0" y="0"/>
            <a:chExt cx="1297511" cy="1872626"/>
          </a:xfrm>
        </p:grpSpPr>
        <p:sp>
          <p:nvSpPr>
            <p:cNvPr id="256" name="Организация показов фильмов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3200"/>
                </a:spcBef>
                <a:defRPr cap="all" sz="3000">
                  <a:solidFill>
                    <a:srgbClr val="F07000"/>
                  </a:solidFill>
                </a:defRPr>
              </a:lvl1pPr>
            </a:lstStyle>
            <a:p>
              <a:pPr/>
              <a:r>
                <a:t>Организация показов фильмов</a:t>
              </a:r>
            </a:p>
          </p:txBody>
        </p:sp>
        <p:sp>
          <p:nvSpPr>
            <p:cNvPr id="257" name="И других мероприятий вместимостью до тысячи человек"/>
            <p:cNvSpPr/>
            <p:nvPr/>
          </p:nvSpPr>
          <p:spPr>
            <a:xfrm>
              <a:off x="27511" y="60262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3200"/>
                </a:spcBef>
                <a:defRPr sz="2700">
                  <a:solidFill>
                    <a:srgbClr val="525252"/>
                  </a:solidFill>
                </a:defRPr>
              </a:lvl1pPr>
            </a:lstStyle>
            <a:p>
              <a:pPr/>
              <a:r>
                <a:t>И других мероприятий вместимостью до тысячи человек</a:t>
              </a:r>
            </a:p>
          </p:txBody>
        </p:sp>
      </p:grpSp>
      <p:pic>
        <p:nvPicPr>
          <p:cNvPr id="259" name="trophy.png" descr="troph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1613" y="253580"/>
            <a:ext cx="11964133" cy="167199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pull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3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Class="entr" nodeType="afterEffect" presetID="10" grpId="3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3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Class="entr" nodeType="afterEffect" presetID="10" grpId="4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0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Class="entr" nodeType="afterEffect" presetID="10" grpId="5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4" dur="3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Class="entr" nodeType="afterEffect" presetID="10" grpId="6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8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9" grpId="1"/>
      <p:bldP build="whole" bldLvl="1" animBg="1" rev="0" advAuto="0" spid="254" grpId="4"/>
      <p:bldP build="whole" bldLvl="1" animBg="1" rev="0" advAuto="0" spid="258" grpId="6"/>
      <p:bldP build="whole" bldLvl="1" animBg="1" rev="0" advAuto="0" spid="251" grpId="3"/>
      <p:bldP build="whole" bldLvl="1" animBg="1" rev="0" advAuto="0" spid="248" grpId="2"/>
      <p:bldP build="whole" bldLvl="1" animBg="1" rev="0" advAuto="0" spid="255" grpId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Наши партнёры"/>
          <p:cNvSpPr txBox="1"/>
          <p:nvPr/>
        </p:nvSpPr>
        <p:spPr>
          <a:xfrm>
            <a:off x="254000" y="159568"/>
            <a:ext cx="3909765" cy="697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Наши партнёры</a:t>
            </a:r>
          </a:p>
        </p:txBody>
      </p:sp>
      <p:sp>
        <p:nvSpPr>
          <p:cNvPr id="262" name="Нам доверяют"/>
          <p:cNvSpPr txBox="1"/>
          <p:nvPr/>
        </p:nvSpPr>
        <p:spPr>
          <a:xfrm>
            <a:off x="9838928" y="1510841"/>
            <a:ext cx="4347548" cy="661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ctr">
              <a:lnSpc>
                <a:spcPct val="120000"/>
              </a:lnSpc>
              <a:spcBef>
                <a:spcPts val="3200"/>
              </a:spcBef>
              <a:defRPr cap="all" sz="3600">
                <a:solidFill>
                  <a:srgbClr val="009D76"/>
                </a:solidFill>
              </a:defRPr>
            </a:lvl1pPr>
          </a:lstStyle>
          <a:p>
            <a:pPr/>
            <a:r>
              <a:t>Нам доверяют</a:t>
            </a:r>
          </a:p>
        </p:txBody>
      </p:sp>
      <p:pic>
        <p:nvPicPr>
          <p:cNvPr id="263" name="logo_01_disney.png" descr="logo_01_disne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89318" y="2876450"/>
            <a:ext cx="2387601" cy="1714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4" name="logo_02_fox.png" descr="logo_02_fox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323265" y="8217510"/>
            <a:ext cx="1941140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logo_03_dirkino.png" descr="logo_03_dirkino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523048" y="3232050"/>
            <a:ext cx="2222501" cy="1003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logo_04_glavkino.png" descr="logo_04_glavkino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675727" y="3416200"/>
            <a:ext cx="2540001" cy="63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logo_05_sony.png" descr="logo_05_sony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694494" y="2705000"/>
            <a:ext cx="1663701" cy="2057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logo_06_ms.png" descr="logo_06_ms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0344142" y="3403500"/>
            <a:ext cx="2984501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9" name="logo_07_universal.png" descr="logo_07_universal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5335984" y="10727167"/>
            <a:ext cx="2391834" cy="1206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0" name="logo_08_1c-softclub.png" descr="logo_08_1c-softclub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128844" y="6067425"/>
            <a:ext cx="3175001" cy="63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1" name="logo_09_wargaming.png" descr="logo_09_wargaming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5344748" y="5599698"/>
            <a:ext cx="2781301" cy="1384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logo_10_nival.png" descr="logo_10_nival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13054938" y="3232050"/>
            <a:ext cx="2311401" cy="1003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3" name="logo_11_bazelevs.png" descr="logo_11_bazelevs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7209127" y="5498098"/>
            <a:ext cx="1473201" cy="1587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4" name="logo_12_centpart.png" descr="logo_12_centpart.pn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20599097" y="5567948"/>
            <a:ext cx="2329071" cy="1447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logo_13_paradise.png" descr="logo_13_paradise.png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2213194" y="8178899"/>
            <a:ext cx="1139850" cy="1346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logo_14_west.png" descr="logo_14_west.png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9358228" y="5635625"/>
            <a:ext cx="2032001" cy="1143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logo_15_cascade.png" descr="logo_15_cascade.png"/>
          <p:cNvPicPr>
            <a:picLocks noChangeAspect="1"/>
          </p:cNvPicPr>
          <p:nvPr/>
        </p:nvPicPr>
        <p:blipFill>
          <a:blip r:embed="rId16">
            <a:extLst/>
          </a:blip>
          <a:stretch>
            <a:fillRect/>
          </a:stretch>
        </p:blipFill>
        <p:spPr>
          <a:xfrm>
            <a:off x="9719898" y="8178899"/>
            <a:ext cx="1651001" cy="1346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logo_16_luxor.png" descr="logo_16_luxor.png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13423238" y="5498098"/>
            <a:ext cx="1574801" cy="1587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9" name="logo_17_karo.png" descr="logo_17_karo.png"/>
          <p:cNvPicPr>
            <a:picLocks noChangeAspect="1"/>
          </p:cNvPicPr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16968919" y="7953485"/>
            <a:ext cx="2222501" cy="7730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80" name="logo_18_karo_prokat.png" descr="logo_18_karo_prokat.png"/>
          <p:cNvPicPr>
            <a:picLocks noChangeAspect="1"/>
          </p:cNvPicPr>
          <p:nvPr/>
        </p:nvPicPr>
        <p:blipFill>
          <a:blip r:embed="rId19">
            <a:extLst/>
          </a:blip>
          <a:stretch>
            <a:fillRect/>
          </a:stretch>
        </p:blipFill>
        <p:spPr>
          <a:xfrm>
            <a:off x="17216770" y="8837608"/>
            <a:ext cx="1726800" cy="7730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81" name="logo_19_nkino.png" descr="logo_19_nkino.png"/>
          <p:cNvPicPr>
            <a:picLocks noChangeAspect="1"/>
          </p:cNvPicPr>
          <p:nvPr/>
        </p:nvPicPr>
        <p:blipFill>
          <a:blip r:embed="rId20">
            <a:extLst/>
          </a:blip>
          <a:stretch>
            <a:fillRect/>
          </a:stretch>
        </p:blipFill>
        <p:spPr>
          <a:xfrm>
            <a:off x="21201392" y="8216999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logo_20_nokia.png" descr="logo_20_nokia.png"/>
          <p:cNvPicPr>
            <a:picLocks noChangeAspect="1"/>
          </p:cNvPicPr>
          <p:nvPr/>
        </p:nvPicPr>
        <p:blipFill>
          <a:blip r:embed="rId21">
            <a:extLst/>
          </a:blip>
          <a:stretch>
            <a:fillRect/>
          </a:stretch>
        </p:blipFill>
        <p:spPr>
          <a:xfrm>
            <a:off x="1459044" y="11194950"/>
            <a:ext cx="2514601" cy="50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logo_21_gaijin.png" descr="logo_21_gaijin.png"/>
          <p:cNvPicPr>
            <a:picLocks noChangeAspect="1"/>
          </p:cNvPicPr>
          <p:nvPr/>
        </p:nvPicPr>
        <p:blipFill>
          <a:blip r:embed="rId22">
            <a:extLst/>
          </a:blip>
          <a:stretch>
            <a:fillRect/>
          </a:stretch>
        </p:blipFill>
        <p:spPr>
          <a:xfrm>
            <a:off x="5624148" y="8249260"/>
            <a:ext cx="2222501" cy="1206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logo_22_volga.png" descr="logo_22_volga.png"/>
          <p:cNvPicPr>
            <a:picLocks noChangeAspect="1"/>
          </p:cNvPicPr>
          <p:nvPr/>
        </p:nvPicPr>
        <p:blipFill>
          <a:blip r:embed="rId23">
            <a:extLst/>
          </a:blip>
          <a:stretch>
            <a:fillRect/>
          </a:stretch>
        </p:blipFill>
        <p:spPr>
          <a:xfrm>
            <a:off x="9553310" y="10631917"/>
            <a:ext cx="2032001" cy="1397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5" name="logo_23_tnt.png" descr="logo_23_tnt.png"/>
          <p:cNvPicPr>
            <a:picLocks noChangeAspect="1"/>
          </p:cNvPicPr>
          <p:nvPr/>
        </p:nvPicPr>
        <p:blipFill>
          <a:blip r:embed="rId24">
            <a:extLst/>
          </a:blip>
          <a:stretch>
            <a:fillRect/>
          </a:stretch>
        </p:blipFill>
        <p:spPr>
          <a:xfrm>
            <a:off x="13171619" y="10777967"/>
            <a:ext cx="2514601" cy="1104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6" name="logo_24_martini.png" descr="logo_24_martini.png"/>
          <p:cNvPicPr>
            <a:picLocks noChangeAspect="1"/>
          </p:cNvPicPr>
          <p:nvPr/>
        </p:nvPicPr>
        <p:blipFill>
          <a:blip r:embed="rId25">
            <a:extLst/>
          </a:blip>
          <a:stretch>
            <a:fillRect/>
          </a:stretch>
        </p:blipFill>
        <p:spPr>
          <a:xfrm>
            <a:off x="16781792" y="10747588"/>
            <a:ext cx="2489201" cy="1257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7" name="logo_25_skapeterburg.png" descr="logo_25_skapeterburg.png"/>
          <p:cNvPicPr>
            <a:picLocks noChangeAspect="1"/>
          </p:cNvPicPr>
          <p:nvPr/>
        </p:nvPicPr>
        <p:blipFill>
          <a:blip r:embed="rId26">
            <a:extLst/>
          </a:blip>
          <a:stretch>
            <a:fillRect/>
          </a:stretch>
        </p:blipFill>
        <p:spPr>
          <a:xfrm>
            <a:off x="20250326" y="10823788"/>
            <a:ext cx="3172134" cy="1104901"/>
          </a:xfrm>
          <a:prstGeom prst="rect">
            <a:avLst/>
          </a:prstGeom>
          <a:ln w="12700">
            <a:miter lim="400000"/>
          </a:ln>
        </p:spPr>
      </p:pic>
      <p:sp>
        <p:nvSpPr>
          <p:cNvPr id="288" name="Линия"/>
          <p:cNvSpPr/>
          <p:nvPr/>
        </p:nvSpPr>
        <p:spPr>
          <a:xfrm>
            <a:off x="10162716" y="2277533"/>
            <a:ext cx="3699970" cy="1"/>
          </a:xfrm>
          <a:prstGeom prst="line">
            <a:avLst/>
          </a:prstGeom>
          <a:ln w="25400">
            <a:solidFill>
              <a:srgbClr val="009D76"/>
            </a:solidFill>
            <a:miter lim="400000"/>
          </a:ln>
        </p:spPr>
        <p:txBody>
          <a:bodyPr lIns="71437" tIns="71437" rIns="71437" bIns="71437" anchor="ctr"/>
          <a:lstStyle/>
          <a:p>
            <a:pPr algn="ctr">
              <a:defRPr sz="3600">
                <a:latin typeface="+mn-lt"/>
                <a:ea typeface="+mn-ea"/>
                <a:cs typeface="+mn-cs"/>
                <a:sym typeface="Helvetica Light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pull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3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3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Class="entr" nodeType="afterEffect" presetID="10" grpId="3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3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Class="entr" nodeType="afterEffect" presetID="10" grpId="4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9" dur="3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Class="entr" nodeType="afterEffect" presetID="10" grpId="5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3" dur="3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Class="entr" nodeType="afterEffect" presetID="10" grpId="6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3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Class="entr" nodeType="afterEffect" presetID="10" grpId="7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1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Class="entr" nodeType="afterEffect" presetID="10" grpId="8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5" dur="3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Class="entr" nodeType="afterEffect" presetID="10" grpId="9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9" dur="3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Class="entr" nodeType="afterEffect" presetID="10" grpId="10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43" dur="3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Class="entr" nodeType="afterEffect" presetID="10" grpId="11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47" dur="3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00"/>
                            </p:stCondLst>
                            <p:childTnLst>
                              <p:par>
                                <p:cTn id="49" presetClass="entr" nodeType="afterEffect" presetID="10" grpId="12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51" dur="3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00"/>
                            </p:stCondLst>
                            <p:childTnLst>
                              <p:par>
                                <p:cTn id="53" presetClass="entr" nodeType="afterEffect" presetID="10" grpId="13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55" dur="3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00"/>
                            </p:stCondLst>
                            <p:childTnLst>
                              <p:par>
                                <p:cTn id="57" presetClass="entr" nodeType="afterEffect" presetID="10" grpId="14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59" dur="3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Class="entr" nodeType="afterEffect" presetID="10" grpId="15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63" dur="3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0"/>
                            </p:stCondLst>
                            <p:childTnLst>
                              <p:par>
                                <p:cTn id="65" presetClass="entr" nodeType="afterEffect" presetID="10" grpId="16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67" dur="3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800"/>
                            </p:stCondLst>
                            <p:childTnLst>
                              <p:par>
                                <p:cTn id="69" presetClass="entr" nodeType="afterEffect" presetID="10" grpId="17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1" dur="3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200"/>
                            </p:stCondLst>
                            <p:childTnLst>
                              <p:par>
                                <p:cTn id="73" presetClass="entr" nodeType="afterEffect" presetID="10" grpId="18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5" dur="3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600"/>
                            </p:stCondLst>
                            <p:childTnLst>
                              <p:par>
                                <p:cTn id="77" presetClass="entr" nodeType="afterEffect" presetID="10" grpId="19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9" dur="3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Class="entr" nodeType="afterEffect" presetID="10" grpId="20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83" dur="3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400"/>
                            </p:stCondLst>
                            <p:childTnLst>
                              <p:par>
                                <p:cTn id="85" presetClass="entr" nodeType="afterEffect" presetID="10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87" dur="3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700"/>
                            </p:stCondLst>
                            <p:childTnLst>
                              <p:par>
                                <p:cTn id="89" presetClass="entr" nodeType="afterEffect" presetID="10" grpId="22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91" dur="3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100"/>
                            </p:stCondLst>
                            <p:childTnLst>
                              <p:par>
                                <p:cTn id="93" presetClass="entr" nodeType="afterEffect" presetID="10" grpId="23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95" dur="3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Class="entr" nodeType="afterEffect" presetID="10" grpId="24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99" dur="3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900"/>
                            </p:stCondLst>
                            <p:childTnLst>
                              <p:par>
                                <p:cTn id="101" presetClass="entr" nodeType="afterEffect" presetID="10" grpId="25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2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03" dur="3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5" grpId="19"/>
      <p:bldP build="whole" bldLvl="1" animBg="1" rev="0" advAuto="0" spid="276" grpId="18"/>
      <p:bldP build="whole" bldLvl="1" animBg="1" rev="0" advAuto="0" spid="273" grpId="11"/>
      <p:bldP build="whole" bldLvl="1" animBg="1" rev="0" advAuto="0" spid="264" grpId="2"/>
      <p:bldP build="whole" bldLvl="1" animBg="1" rev="0" advAuto="0" spid="275" grpId="22"/>
      <p:bldP build="whole" bldLvl="1" animBg="1" rev="0" advAuto="0" spid="278" grpId="6"/>
      <p:bldP build="whole" bldLvl="1" animBg="1" rev="0" advAuto="0" spid="283" grpId="23"/>
      <p:bldP build="whole" bldLvl="1" animBg="1" rev="0" advAuto="0" spid="267" grpId="1"/>
      <p:bldP build="whole" bldLvl="1" animBg="1" rev="0" advAuto="0" spid="270" grpId="15"/>
      <p:bldP build="whole" bldLvl="1" animBg="1" rev="0" advAuto="0" spid="287" grpId="9"/>
      <p:bldP build="whole" bldLvl="1" animBg="1" rev="0" advAuto="0" spid="269" grpId="13"/>
      <p:bldP build="whole" bldLvl="1" animBg="1" rev="0" advAuto="0" spid="281" grpId="24"/>
      <p:bldP build="whole" bldLvl="1" animBg="1" rev="0" advAuto="0" spid="285" grpId="25"/>
      <p:bldP build="whole" bldLvl="1" animBg="1" rev="0" advAuto="0" spid="272" grpId="14"/>
      <p:bldP build="whole" bldLvl="1" animBg="1" rev="0" advAuto="0" spid="284" grpId="17"/>
      <p:bldP build="whole" bldLvl="1" animBg="1" rev="0" advAuto="0" spid="274" grpId="3"/>
      <p:bldP build="whole" bldLvl="1" animBg="1" rev="0" advAuto="0" spid="263" grpId="10"/>
      <p:bldP build="whole" bldLvl="1" animBg="1" rev="0" advAuto="0" spid="282" grpId="12"/>
      <p:bldP build="whole" bldLvl="1" animBg="1" rev="0" advAuto="0" spid="266" grpId="7"/>
      <p:bldP build="whole" bldLvl="1" animBg="1" rev="0" advAuto="0" spid="279" grpId="21"/>
      <p:bldP build="whole" bldLvl="1" animBg="1" rev="0" advAuto="0" spid="268" grpId="5"/>
      <p:bldP build="whole" bldLvl="1" animBg="1" rev="0" advAuto="0" spid="277" grpId="16"/>
      <p:bldP build="whole" bldLvl="1" animBg="1" rev="0" advAuto="0" spid="271" grpId="8"/>
      <p:bldP build="whole" bldLvl="1" animBg="1" rev="0" advAuto="0" spid="280" grpId="20"/>
      <p:bldP build="whole" bldLvl="1" animBg="1" rev="0" advAuto="0" spid="286" grpId="4"/>
    </p:bldLst>
  </p:timing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3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